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12"/>
  </p:notesMasterIdLst>
  <p:handoutMasterIdLst>
    <p:handoutMasterId r:id="rId13"/>
  </p:handoutMasterIdLst>
  <p:sldIdLst>
    <p:sldId id="264" r:id="rId2"/>
    <p:sldId id="265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8" r:id="rId11"/>
  </p:sldIdLst>
  <p:sldSz cx="12192000" cy="6858000"/>
  <p:notesSz cx="6797675" cy="9928225"/>
  <p:defaultTextStyle>
    <a:defPPr>
      <a:defRPr lang="zh-TW"/>
    </a:defPPr>
    <a:lvl1pPr algn="l" defTabSz="912813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5613" indent="1588" algn="l" defTabSz="912813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2813" indent="1588" algn="l" defTabSz="912813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0013" indent="1588" algn="l" defTabSz="912813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7213" indent="1588" algn="l" defTabSz="912813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04">
          <p15:clr>
            <a:srgbClr val="A4A3A4"/>
          </p15:clr>
        </p15:guide>
        <p15:guide id="2" pos="422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ichun 廖珮君" initials="P廖" lastIdx="2" clrIdx="0">
    <p:extLst>
      <p:ext uri="{19B8F6BF-5375-455C-9EA6-DF929625EA0E}">
        <p15:presenceInfo xmlns:p15="http://schemas.microsoft.com/office/powerpoint/2012/main" userId="Peichun 廖珮君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419"/>
    <a:srgbClr val="FFFF99"/>
    <a:srgbClr val="FFFFFF"/>
    <a:srgbClr val="00FFFF"/>
    <a:srgbClr val="3366FF"/>
    <a:srgbClr val="0066FF"/>
    <a:srgbClr val="FF0066"/>
    <a:srgbClr val="DBEEF4"/>
    <a:srgbClr val="CCFFCC"/>
    <a:srgbClr val="FDE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中等深淺樣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1" autoAdjust="0"/>
    <p:restoredTop sz="95256" autoAdjust="0"/>
  </p:normalViewPr>
  <p:slideViewPr>
    <p:cSldViewPr>
      <p:cViewPr varScale="1">
        <p:scale>
          <a:sx n="81" d="100"/>
          <a:sy n="81" d="100"/>
        </p:scale>
        <p:origin x="830" y="62"/>
      </p:cViewPr>
      <p:guideLst>
        <p:guide orient="horz" pos="3804"/>
        <p:guide pos="4224"/>
      </p:guideLst>
    </p:cSldViewPr>
  </p:slideViewPr>
  <p:outlineViewPr>
    <p:cViewPr>
      <p:scale>
        <a:sx n="33" d="100"/>
        <a:sy n="33" d="100"/>
      </p:scale>
      <p:origin x="0" y="-1191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747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新細明體" charset="0"/>
                <a:cs typeface="新細明體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8D7D70E-67E1-4CE5-B97C-4AD9EE6CA16B}" type="datetimeFigureOut">
              <a:rPr lang="zh-TW" altLang="en-US"/>
              <a:pPr>
                <a:defRPr/>
              </a:pPr>
              <a:t>2025/9/22</a:t>
            </a:fld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新細明體" charset="0"/>
                <a:cs typeface="新細明體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5721AF9-A3DA-4D35-8851-90F340133295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342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1EDB360-80A4-4D25-9251-AF39B378749A}" type="datetimeFigureOut">
              <a:rPr lang="zh-TW" altLang="en-US"/>
              <a:pPr>
                <a:defRPr/>
              </a:pPr>
              <a:t>2025/9/22</a:t>
            </a:fld>
            <a:endParaRPr lang="zh-TW" altLang="en-US" dirty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342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ABD989-73EB-47AA-BF21-D41DCCC06702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新細明體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C5525-BE28-4337-BB5D-6FFFF881C770}" type="datetime1">
              <a:rPr lang="zh-TW" altLang="en-US"/>
              <a:pPr>
                <a:defRPr/>
              </a:pPr>
              <a:t>2025/9/22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4781A-E889-455D-87A3-99531B9F10C9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  <p:sp>
        <p:nvSpPr>
          <p:cNvPr id="24" name="標題 23">
            <a:extLst>
              <a:ext uri="{FF2B5EF4-FFF2-40B4-BE49-F238E27FC236}">
                <a16:creationId xmlns:a16="http://schemas.microsoft.com/office/drawing/2014/main" id="{B1C956A1-4E71-451B-8DDD-A1C6E1F76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063347"/>
            <a:ext cx="7061575" cy="1143000"/>
          </a:xfrm>
          <a:prstGeom prst="roundRect">
            <a:avLst>
              <a:gd name="adj" fmla="val 6000"/>
            </a:avLst>
          </a:prstGeom>
          <a:solidFill>
            <a:schemeClr val="bg1">
              <a:lumMod val="75000"/>
              <a:alpha val="50196"/>
            </a:schemeClr>
          </a:solidFill>
        </p:spPr>
        <p:txBody>
          <a:bodyPr/>
          <a:lstStyle>
            <a:lvl1pPr algn="l">
              <a:defRPr>
                <a:solidFill>
                  <a:srgbClr val="002060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28" name="表格版面配置區 27">
            <a:extLst>
              <a:ext uri="{FF2B5EF4-FFF2-40B4-BE49-F238E27FC236}">
                <a16:creationId xmlns:a16="http://schemas.microsoft.com/office/drawing/2014/main" id="{492393DC-F341-4C98-8529-AF95D4F0A6D8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09600" y="3338267"/>
            <a:ext cx="7061575" cy="2843212"/>
          </a:xfrm>
          <a:prstGeom prst="roundRect">
            <a:avLst>
              <a:gd name="adj" fmla="val 1965"/>
            </a:avLst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zh-TW" altLang="en-US" sz="1800" dirty="0">
                <a:solidFill>
                  <a:srgbClr val="002060"/>
                </a:solidFill>
              </a:defRPr>
            </a:lvl1pPr>
          </a:lstStyle>
          <a:p>
            <a:pPr marL="0" lv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227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 userDrawn="1"/>
        </p:nvSpPr>
        <p:spPr bwMode="auto">
          <a:xfrm>
            <a:off x="3380581" y="6565900"/>
            <a:ext cx="5430837" cy="261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r>
              <a:rPr kumimoji="0" lang="en-US" altLang="zh-TW" sz="1050" dirty="0">
                <a:latin typeface="+mn-lt"/>
              </a:rPr>
              <a:t>Copyright© 2025 PANJIT International Inc. All rights reserved.</a:t>
            </a:r>
            <a:endParaRPr kumimoji="0" lang="zh-TW" altLang="en-US" sz="1050" dirty="0">
              <a:latin typeface="+mn-lt"/>
            </a:endParaRPr>
          </a:p>
        </p:txBody>
      </p:sp>
      <p:sp>
        <p:nvSpPr>
          <p:cNvPr id="8" name="矩形 9"/>
          <p:cNvSpPr>
            <a:spLocks noChangeArrowheads="1"/>
          </p:cNvSpPr>
          <p:nvPr userDrawn="1"/>
        </p:nvSpPr>
        <p:spPr bwMode="auto">
          <a:xfrm>
            <a:off x="277813" y="6581775"/>
            <a:ext cx="1054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1000" dirty="0">
                <a:latin typeface="+mn-lt"/>
              </a:rPr>
              <a:t>Q3, 2025</a:t>
            </a:r>
            <a:endParaRPr lang="zh-TW" altLang="en-US" sz="1000" dirty="0">
              <a:latin typeface="+mn-lt"/>
            </a:endParaRPr>
          </a:p>
        </p:txBody>
      </p:sp>
      <p:sp>
        <p:nvSpPr>
          <p:cNvPr id="9" name="投影片編號版面配置區 14"/>
          <p:cNvSpPr txBox="1">
            <a:spLocks/>
          </p:cNvSpPr>
          <p:nvPr userDrawn="1"/>
        </p:nvSpPr>
        <p:spPr bwMode="auto">
          <a:xfrm>
            <a:off x="11356975" y="6529388"/>
            <a:ext cx="5746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ctr"/>
          <a:lstStyle/>
          <a:p>
            <a:pPr algn="ctr" eaLnBrk="1" hangingPunct="1"/>
            <a:fld id="{5C48E851-B59E-43BA-8FA5-44A841BDE430}" type="slidenum">
              <a:rPr kumimoji="0" lang="zh-TW" altLang="en-US" sz="1200" b="1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/>
              <a:t>‹#›</a:t>
            </a:fld>
            <a:endParaRPr kumimoji="0" lang="zh-TW" altLang="en-US" sz="1400" b="1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圖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2934" y="427874"/>
            <a:ext cx="3350936" cy="64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版面配置區 2"/>
          <p:cNvSpPr>
            <a:spLocks noGrp="1"/>
          </p:cNvSpPr>
          <p:nvPr>
            <p:ph idx="1"/>
          </p:nvPr>
        </p:nvSpPr>
        <p:spPr bwMode="auto">
          <a:xfrm>
            <a:off x="609600" y="1379806"/>
            <a:ext cx="10972800" cy="513846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-4572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en-US" altLang="zh-TW" noProof="0" dirty="0"/>
              <a:t> test 1</a:t>
            </a:r>
          </a:p>
          <a:p>
            <a:pPr lvl="1"/>
            <a:r>
              <a:rPr lang="en-US" altLang="zh-TW" noProof="0" dirty="0"/>
              <a:t> test 1-1</a:t>
            </a:r>
          </a:p>
          <a:p>
            <a:pPr lvl="1"/>
            <a:r>
              <a:rPr lang="en-US" altLang="zh-TW" noProof="0" dirty="0"/>
              <a:t> test 1-2</a:t>
            </a:r>
          </a:p>
          <a:p>
            <a:pPr lvl="2"/>
            <a:r>
              <a:rPr lang="en-US" altLang="zh-TW" noProof="0" dirty="0"/>
              <a:t>test 1-2-1</a:t>
            </a:r>
          </a:p>
          <a:p>
            <a:pPr lvl="0"/>
            <a:r>
              <a:rPr lang="en-US" altLang="zh-TW" noProof="0" dirty="0"/>
              <a:t>test 2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89461" y="378761"/>
            <a:ext cx="7403029" cy="728700"/>
          </a:xfrm>
        </p:spPr>
        <p:txBody>
          <a:bodyPr/>
          <a:lstStyle>
            <a:lvl1pPr algn="r">
              <a:defRPr sz="4000" b="1">
                <a:solidFill>
                  <a:schemeClr val="tx2">
                    <a:lumMod val="7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</a:lstStyle>
          <a:p>
            <a:r>
              <a:rPr lang="zh-TW" altLang="x-none" dirty="0"/>
              <a:t>按一下以編輯母片標題樣式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19780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 userDrawn="1"/>
        </p:nvSpPr>
        <p:spPr bwMode="auto">
          <a:xfrm>
            <a:off x="3380581" y="6565900"/>
            <a:ext cx="5430837" cy="261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r>
              <a:rPr kumimoji="0" lang="en-US" altLang="zh-TW" sz="1050" dirty="0">
                <a:latin typeface="+mn-lt"/>
              </a:rPr>
              <a:t>Copyright© 2025 PANJIT International Inc. All rights reserved.</a:t>
            </a:r>
            <a:endParaRPr kumimoji="0" lang="zh-TW" altLang="en-US" sz="1050" dirty="0">
              <a:latin typeface="+mn-lt"/>
            </a:endParaRPr>
          </a:p>
        </p:txBody>
      </p:sp>
      <p:sp>
        <p:nvSpPr>
          <p:cNvPr id="8" name="矩形 9"/>
          <p:cNvSpPr>
            <a:spLocks noChangeArrowheads="1"/>
          </p:cNvSpPr>
          <p:nvPr userDrawn="1"/>
        </p:nvSpPr>
        <p:spPr bwMode="auto">
          <a:xfrm>
            <a:off x="277813" y="6581775"/>
            <a:ext cx="1054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1000" dirty="0">
                <a:latin typeface="+mn-lt"/>
              </a:rPr>
              <a:t>Q3, 2025</a:t>
            </a:r>
            <a:endParaRPr lang="zh-TW" altLang="en-US" sz="1000" dirty="0">
              <a:latin typeface="+mn-lt"/>
            </a:endParaRPr>
          </a:p>
        </p:txBody>
      </p:sp>
      <p:sp>
        <p:nvSpPr>
          <p:cNvPr id="9" name="投影片編號版面配置區 14"/>
          <p:cNvSpPr txBox="1">
            <a:spLocks/>
          </p:cNvSpPr>
          <p:nvPr userDrawn="1"/>
        </p:nvSpPr>
        <p:spPr bwMode="auto">
          <a:xfrm>
            <a:off x="11356975" y="6529388"/>
            <a:ext cx="5746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ctr"/>
          <a:lstStyle/>
          <a:p>
            <a:pPr algn="ctr" eaLnBrk="1" hangingPunct="1"/>
            <a:fld id="{5C48E851-B59E-43BA-8FA5-44A841BDE430}" type="slidenum">
              <a:rPr kumimoji="0" lang="zh-TW" altLang="en-US" sz="1200" b="1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/>
              <a:t>‹#›</a:t>
            </a:fld>
            <a:endParaRPr kumimoji="0" lang="zh-TW" altLang="en-US" sz="1400" b="1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字版面配置區 2"/>
          <p:cNvSpPr>
            <a:spLocks noGrp="1"/>
          </p:cNvSpPr>
          <p:nvPr>
            <p:ph idx="1"/>
          </p:nvPr>
        </p:nvSpPr>
        <p:spPr bwMode="auto">
          <a:xfrm>
            <a:off x="609600" y="1379806"/>
            <a:ext cx="10972800" cy="513846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-4572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en-US" altLang="zh-TW" noProof="0" dirty="0"/>
              <a:t> test 1</a:t>
            </a:r>
          </a:p>
          <a:p>
            <a:pPr lvl="1"/>
            <a:r>
              <a:rPr lang="en-US" altLang="zh-TW" noProof="0" dirty="0"/>
              <a:t> test 1-1</a:t>
            </a:r>
          </a:p>
          <a:p>
            <a:pPr lvl="1"/>
            <a:r>
              <a:rPr lang="en-US" altLang="zh-TW" noProof="0" dirty="0"/>
              <a:t> test 1-2</a:t>
            </a:r>
          </a:p>
          <a:p>
            <a:pPr lvl="2"/>
            <a:r>
              <a:rPr lang="en-US" altLang="zh-TW" noProof="0" dirty="0"/>
              <a:t>test 1-2-1</a:t>
            </a:r>
          </a:p>
          <a:p>
            <a:pPr lvl="0"/>
            <a:r>
              <a:rPr lang="en-US" altLang="zh-TW" noProof="0" dirty="0"/>
              <a:t>test 2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89461" y="378761"/>
            <a:ext cx="7403029" cy="728700"/>
          </a:xfrm>
        </p:spPr>
        <p:txBody>
          <a:bodyPr/>
          <a:lstStyle>
            <a:lvl1pPr algn="r">
              <a:defRPr sz="4000" b="1">
                <a:solidFill>
                  <a:schemeClr val="tx2">
                    <a:lumMod val="7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</a:lstStyle>
          <a:p>
            <a:r>
              <a:rPr lang="zh-TW" altLang="x-none" dirty="0"/>
              <a:t>按一下以編輯母片標題樣式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60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 userDrawn="1"/>
        </p:nvSpPr>
        <p:spPr bwMode="auto">
          <a:xfrm>
            <a:off x="3380581" y="6565900"/>
            <a:ext cx="5430837" cy="261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r>
              <a:rPr kumimoji="0" lang="en-US" altLang="zh-TW" sz="1050" dirty="0">
                <a:latin typeface="+mn-lt"/>
              </a:rPr>
              <a:t>Copyright© 2025 PANJIT International Inc. All rights reserved.</a:t>
            </a:r>
            <a:endParaRPr kumimoji="0" lang="zh-TW" altLang="en-US" sz="1050" dirty="0">
              <a:latin typeface="+mn-lt"/>
            </a:endParaRPr>
          </a:p>
        </p:txBody>
      </p:sp>
      <p:sp>
        <p:nvSpPr>
          <p:cNvPr id="8" name="矩形 9"/>
          <p:cNvSpPr>
            <a:spLocks noChangeArrowheads="1"/>
          </p:cNvSpPr>
          <p:nvPr userDrawn="1"/>
        </p:nvSpPr>
        <p:spPr bwMode="auto">
          <a:xfrm>
            <a:off x="277813" y="6581775"/>
            <a:ext cx="1054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1000" dirty="0">
                <a:latin typeface="+mn-lt"/>
              </a:rPr>
              <a:t>Q3, 2025</a:t>
            </a:r>
            <a:endParaRPr lang="zh-TW" altLang="en-US" sz="1000" dirty="0">
              <a:latin typeface="+mn-lt"/>
            </a:endParaRPr>
          </a:p>
        </p:txBody>
      </p:sp>
      <p:sp>
        <p:nvSpPr>
          <p:cNvPr id="9" name="投影片編號版面配置區 14"/>
          <p:cNvSpPr txBox="1">
            <a:spLocks/>
          </p:cNvSpPr>
          <p:nvPr userDrawn="1"/>
        </p:nvSpPr>
        <p:spPr bwMode="auto">
          <a:xfrm>
            <a:off x="11356975" y="6529388"/>
            <a:ext cx="5746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ctr"/>
          <a:lstStyle/>
          <a:p>
            <a:pPr algn="ctr" eaLnBrk="1" hangingPunct="1"/>
            <a:fld id="{5C48E851-B59E-43BA-8FA5-44A841BDE430}" type="slidenum">
              <a:rPr kumimoji="0" lang="zh-TW" altLang="en-US" sz="1200" b="1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/>
              <a:t>‹#›</a:t>
            </a:fld>
            <a:endParaRPr kumimoji="0" lang="zh-TW" altLang="en-US" sz="1400" b="1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圖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2934" y="427874"/>
            <a:ext cx="3350936" cy="64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版面配置區 2"/>
          <p:cNvSpPr>
            <a:spLocks noGrp="1"/>
          </p:cNvSpPr>
          <p:nvPr>
            <p:ph idx="1"/>
          </p:nvPr>
        </p:nvSpPr>
        <p:spPr bwMode="auto">
          <a:xfrm>
            <a:off x="609600" y="2258870"/>
            <a:ext cx="10972800" cy="42594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-4572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en-US" altLang="zh-TW" noProof="0" dirty="0"/>
              <a:t> test 1</a:t>
            </a:r>
          </a:p>
          <a:p>
            <a:pPr lvl="1"/>
            <a:r>
              <a:rPr lang="en-US" altLang="zh-TW" noProof="0" dirty="0"/>
              <a:t> test 1-1</a:t>
            </a:r>
          </a:p>
          <a:p>
            <a:pPr lvl="1"/>
            <a:r>
              <a:rPr lang="en-US" altLang="zh-TW" noProof="0" dirty="0"/>
              <a:t> test 1-2</a:t>
            </a:r>
          </a:p>
          <a:p>
            <a:pPr lvl="2"/>
            <a:r>
              <a:rPr lang="en-US" altLang="zh-TW" noProof="0" dirty="0"/>
              <a:t>test 1-2-1</a:t>
            </a:r>
          </a:p>
          <a:p>
            <a:pPr lvl="0"/>
            <a:r>
              <a:rPr lang="en-US" altLang="zh-TW" noProof="0" dirty="0"/>
              <a:t>test 2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2934" y="1393907"/>
            <a:ext cx="11000352" cy="728700"/>
          </a:xfrm>
        </p:spPr>
        <p:txBody>
          <a:bodyPr/>
          <a:lstStyle>
            <a:lvl1pPr algn="ctr">
              <a:defRPr sz="4000" b="1">
                <a:solidFill>
                  <a:schemeClr val="tx2">
                    <a:lumMod val="7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</a:lstStyle>
          <a:p>
            <a:r>
              <a:rPr lang="zh-TW" altLang="x-none" dirty="0"/>
              <a:t>按一下以編輯母片標題樣式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0247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 userDrawn="1"/>
        </p:nvSpPr>
        <p:spPr bwMode="auto">
          <a:xfrm>
            <a:off x="3380581" y="6565900"/>
            <a:ext cx="5430837" cy="261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r>
              <a:rPr kumimoji="0" lang="en-US" altLang="zh-TW" sz="1050" dirty="0">
                <a:latin typeface="+mn-lt"/>
              </a:rPr>
              <a:t>Copyright© 2025 PANJIT International Inc. All rights reserved.</a:t>
            </a:r>
            <a:endParaRPr kumimoji="0" lang="zh-TW" altLang="en-US" sz="1050" dirty="0">
              <a:latin typeface="+mn-lt"/>
            </a:endParaRPr>
          </a:p>
        </p:txBody>
      </p:sp>
      <p:sp>
        <p:nvSpPr>
          <p:cNvPr id="8" name="矩形 9"/>
          <p:cNvSpPr>
            <a:spLocks noChangeArrowheads="1"/>
          </p:cNvSpPr>
          <p:nvPr userDrawn="1"/>
        </p:nvSpPr>
        <p:spPr bwMode="auto">
          <a:xfrm>
            <a:off x="277813" y="6581775"/>
            <a:ext cx="1054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1000" dirty="0">
                <a:latin typeface="+mn-lt"/>
              </a:rPr>
              <a:t>Q3, 2025</a:t>
            </a:r>
            <a:endParaRPr lang="zh-TW" altLang="en-US" sz="1000" dirty="0">
              <a:latin typeface="+mn-lt"/>
            </a:endParaRPr>
          </a:p>
        </p:txBody>
      </p:sp>
      <p:sp>
        <p:nvSpPr>
          <p:cNvPr id="9" name="投影片編號版面配置區 14"/>
          <p:cNvSpPr txBox="1">
            <a:spLocks/>
          </p:cNvSpPr>
          <p:nvPr userDrawn="1"/>
        </p:nvSpPr>
        <p:spPr bwMode="auto">
          <a:xfrm>
            <a:off x="11356975" y="6529388"/>
            <a:ext cx="5746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ctr"/>
          <a:lstStyle/>
          <a:p>
            <a:pPr algn="ctr" eaLnBrk="1" hangingPunct="1"/>
            <a:fld id="{5C48E851-B59E-43BA-8FA5-44A841BDE430}" type="slidenum">
              <a:rPr kumimoji="0" lang="zh-TW" altLang="en-US" sz="1200" b="1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/>
              <a:t>‹#›</a:t>
            </a:fld>
            <a:endParaRPr kumimoji="0" lang="zh-TW" altLang="en-US" sz="1400" b="1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字版面配置區 2"/>
          <p:cNvSpPr>
            <a:spLocks noGrp="1"/>
          </p:cNvSpPr>
          <p:nvPr>
            <p:ph idx="1"/>
          </p:nvPr>
        </p:nvSpPr>
        <p:spPr bwMode="auto">
          <a:xfrm>
            <a:off x="609600" y="2258870"/>
            <a:ext cx="10972800" cy="42594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-4572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n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</a:lstStyle>
          <a:p>
            <a:pPr lvl="0"/>
            <a:r>
              <a:rPr lang="en-US" altLang="zh-TW" noProof="0" dirty="0"/>
              <a:t> test 1</a:t>
            </a:r>
          </a:p>
          <a:p>
            <a:pPr lvl="1"/>
            <a:r>
              <a:rPr lang="en-US" altLang="zh-TW" noProof="0" dirty="0"/>
              <a:t> test 1-1</a:t>
            </a:r>
          </a:p>
          <a:p>
            <a:pPr lvl="1"/>
            <a:r>
              <a:rPr lang="en-US" altLang="zh-TW" noProof="0" dirty="0"/>
              <a:t> test 1-2</a:t>
            </a:r>
          </a:p>
          <a:p>
            <a:pPr lvl="2"/>
            <a:r>
              <a:rPr lang="en-US" altLang="zh-TW" noProof="0" dirty="0"/>
              <a:t>test 1-2-1</a:t>
            </a:r>
          </a:p>
          <a:p>
            <a:pPr lvl="0"/>
            <a:r>
              <a:rPr lang="en-US" altLang="zh-TW" noProof="0" dirty="0"/>
              <a:t>test 2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2934" y="1393907"/>
            <a:ext cx="11000352" cy="728700"/>
          </a:xfrm>
        </p:spPr>
        <p:txBody>
          <a:bodyPr/>
          <a:lstStyle>
            <a:lvl1pPr algn="ctr">
              <a:defRPr sz="4000" b="1">
                <a:solidFill>
                  <a:schemeClr val="tx2">
                    <a:lumMod val="75000"/>
                  </a:schemeClr>
                </a:solidFill>
                <a:latin typeface="微軟正黑體"/>
                <a:ea typeface="微軟正黑體"/>
                <a:cs typeface="微軟正黑體"/>
              </a:defRPr>
            </a:lvl1pPr>
          </a:lstStyle>
          <a:p>
            <a:r>
              <a:rPr lang="zh-TW" altLang="x-none" dirty="0"/>
              <a:t>按一下以編輯母片標題樣式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767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 test 1</a:t>
            </a:r>
          </a:p>
          <a:p>
            <a:pPr lvl="1"/>
            <a:r>
              <a:rPr lang="en-US" altLang="zh-TW" dirty="0"/>
              <a:t> test 1-1</a:t>
            </a:r>
          </a:p>
          <a:p>
            <a:pPr lvl="1"/>
            <a:r>
              <a:rPr lang="en-US" altLang="zh-TW" dirty="0"/>
              <a:t> test 1-2</a:t>
            </a:r>
          </a:p>
          <a:p>
            <a:pPr lvl="2"/>
            <a:r>
              <a:rPr lang="en-US" altLang="zh-TW" dirty="0"/>
              <a:t>test 1-2-1</a:t>
            </a:r>
          </a:p>
          <a:p>
            <a:pPr lvl="0"/>
            <a:r>
              <a:rPr lang="en-US" altLang="zh-TW" dirty="0"/>
              <a:t>test 2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697B961-0EB3-4517-AB6A-CE96EC5BECD5}" type="datetime1">
              <a:rPr lang="zh-TW" altLang="en-US"/>
              <a:pPr>
                <a:defRPr/>
              </a:pPr>
              <a:t>2025/9/22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342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D9D976F-642B-4B9A-9A5B-F8409134B870}" type="slidenum">
              <a:rPr lang="zh-TW" altLang="en-US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11" r:id="rId3"/>
    <p:sldLayoutId id="2147484009" r:id="rId4"/>
    <p:sldLayoutId id="2147484010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新細明體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charset="-120"/>
          <a:cs typeface="新細明體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charset="-120"/>
          <a:cs typeface="新細明體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charset="-120"/>
          <a:cs typeface="新細明體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新細明體" charset="-120"/>
          <a:cs typeface="新細明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chemeClr val="tx1">
            <a:lumMod val="75000"/>
            <a:lumOff val="25000"/>
          </a:schemeClr>
        </a:buClr>
        <a:buFont typeface="Wingdings" panose="05000000000000000000" pitchFamily="2" charset="2"/>
        <a:buChar char="n"/>
        <a:defRPr kumimoji="1" sz="2400" b="1" kern="1200">
          <a:solidFill>
            <a:schemeClr val="tx1">
              <a:lumMod val="75000"/>
              <a:lumOff val="25000"/>
            </a:schemeClr>
          </a:solidFill>
          <a:latin typeface="微軟正黑體"/>
          <a:ea typeface="微軟正黑體"/>
          <a:cs typeface="微軟正黑體"/>
        </a:defRPr>
      </a:lvl1pPr>
      <a:lvl2pPr marL="914400" indent="-457200" algn="l" rtl="0" eaLnBrk="0" fontAlgn="base" hangingPunct="0">
        <a:spcBef>
          <a:spcPct val="20000"/>
        </a:spcBef>
        <a:spcAft>
          <a:spcPct val="0"/>
        </a:spcAft>
        <a:buClr>
          <a:schemeClr val="tx1">
            <a:lumMod val="75000"/>
            <a:lumOff val="25000"/>
          </a:schemeClr>
        </a:buClr>
        <a:buFont typeface="Wingdings" panose="05000000000000000000" pitchFamily="2" charset="2"/>
        <a:buChar char="n"/>
        <a:defRPr kumimoji="1" sz="2400" b="1" kern="1200">
          <a:solidFill>
            <a:schemeClr val="tx1">
              <a:lumMod val="75000"/>
              <a:lumOff val="25000"/>
            </a:schemeClr>
          </a:solidFill>
          <a:latin typeface="微軟正黑體"/>
          <a:ea typeface="微軟正黑體"/>
          <a:cs typeface="微軟正黑體"/>
        </a:defRPr>
      </a:lvl2pPr>
      <a:lvl3pPr marL="1257300" indent="-342900" algn="l" rtl="0" eaLnBrk="0" fontAlgn="base" hangingPunct="0">
        <a:spcBef>
          <a:spcPct val="20000"/>
        </a:spcBef>
        <a:spcAft>
          <a:spcPct val="0"/>
        </a:spcAft>
        <a:buClr>
          <a:schemeClr val="tx1">
            <a:lumMod val="75000"/>
            <a:lumOff val="25000"/>
          </a:schemeClr>
        </a:buClr>
        <a:buFont typeface="Wingdings" panose="05000000000000000000" pitchFamily="2" charset="2"/>
        <a:buChar char="n"/>
        <a:defRPr kumimoji="1" sz="24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新細明體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fy.theaken.com/chat/pRgEtV9SiMSWkm5D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ople-ping.zeabur.app/dashboar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people-ping.zeabur.app/dashboar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hyperlink" Target="https://dify.theaken.com/chat/pRgEtV9SiMSWkm5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01FD4AEB-4646-49EC-907D-F3A87143E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75" y="2033845"/>
            <a:ext cx="7335815" cy="1800200"/>
          </a:xfrm>
          <a:noFill/>
        </p:spPr>
        <p:txBody>
          <a:bodyPr/>
          <a:lstStyle/>
          <a:p>
            <a:pPr>
              <a:lnSpc>
                <a:spcPct val="110000"/>
              </a:lnSpc>
            </a:pPr>
            <a:r>
              <a:rPr lang="zh-TW" altLang="en-US" sz="2800" b="1" dirty="0">
                <a:latin typeface="Microsoft JhengHei"/>
              </a:rPr>
              <a:t>團體比賽 </a:t>
            </a:r>
            <a:r>
              <a:rPr lang="en-US" altLang="zh-TW" sz="2800" b="1" dirty="0">
                <a:latin typeface="Microsoft JhengHei"/>
              </a:rPr>
              <a:t>|</a:t>
            </a:r>
            <a:r>
              <a:rPr lang="zh-TW" altLang="en-US" sz="2800" b="1" dirty="0">
                <a:latin typeface="Microsoft JhengHei"/>
              </a:rPr>
              <a:t> 第</a:t>
            </a:r>
            <a:r>
              <a:rPr lang="en-US" altLang="zh-TW" sz="2800" b="1" dirty="0" err="1">
                <a:latin typeface="Microsoft JhengHei"/>
              </a:rPr>
              <a:t>oo</a:t>
            </a:r>
            <a:r>
              <a:rPr lang="zh-TW" altLang="en-US" sz="2800" b="1" dirty="0">
                <a:latin typeface="Microsoft JhengHei"/>
              </a:rPr>
              <a:t>組 </a:t>
            </a:r>
            <a:r>
              <a:rPr lang="en-US" altLang="zh-TW" sz="2800" dirty="0">
                <a:latin typeface="Microsoft JhengHei"/>
              </a:rPr>
              <a:t>AI </a:t>
            </a:r>
            <a:r>
              <a:rPr lang="en-US" altLang="zh-TW" sz="2800" dirty="0" err="1">
                <a:latin typeface="Microsoft JhengHei"/>
              </a:rPr>
              <a:t>Koshien</a:t>
            </a:r>
            <a:r>
              <a:rPr lang="en-US" altLang="zh-TW" sz="2800" dirty="0">
                <a:latin typeface="Microsoft JhengHei"/>
              </a:rPr>
              <a:t> </a:t>
            </a:r>
            <a:br>
              <a:rPr lang="en-US" altLang="zh-TW" sz="2800" b="1" dirty="0">
                <a:latin typeface="Microsoft JhengHei"/>
              </a:rPr>
            </a:br>
            <a:r>
              <a:rPr lang="zh-TW" altLang="en-US" sz="2800" b="1" dirty="0">
                <a:latin typeface="Microsoft JhengHei"/>
              </a:rPr>
              <a:t>題目</a:t>
            </a:r>
            <a:r>
              <a:rPr lang="zh-TW" altLang="en-US" sz="2800" dirty="0">
                <a:latin typeface="Microsoft JhengHei"/>
              </a:rPr>
              <a:t>：人咧</a:t>
            </a:r>
            <a:r>
              <a:rPr lang="en-US" altLang="zh-TW" sz="2800" dirty="0" err="1">
                <a:latin typeface="Microsoft JhengHei"/>
              </a:rPr>
              <a:t>PeoplePing</a:t>
            </a:r>
            <a:r>
              <a:rPr lang="en-US" altLang="zh-TW" sz="2800" dirty="0">
                <a:latin typeface="Microsoft JhengHei"/>
              </a:rPr>
              <a:t>_</a:t>
            </a:r>
            <a:r>
              <a:rPr lang="zh-TW" altLang="en-US" sz="2800" dirty="0">
                <a:latin typeface="Microsoft JhengHei"/>
              </a:rPr>
              <a:t>智能出勤系統</a:t>
            </a:r>
            <a:endParaRPr lang="zh-TW" altLang="en-US" sz="2800" b="1" dirty="0">
              <a:latin typeface="Microsoft JhengHei"/>
            </a:endParaRP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CF1FFC66-225B-44E3-A967-3E393DFB1734}"/>
              </a:ext>
            </a:extLst>
          </p:cNvPr>
          <p:cNvGraphicFramePr>
            <a:graphicFrameLocks noGrp="1"/>
          </p:cNvGraphicFramePr>
          <p:nvPr>
            <p:ph type="tbl" sz="quarter" idx="15"/>
            <p:extLst/>
          </p:nvPr>
        </p:nvGraphicFramePr>
        <p:xfrm>
          <a:off x="560385" y="3699030"/>
          <a:ext cx="5485530" cy="1997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500">
                  <a:extLst>
                    <a:ext uri="{9D8B030D-6E8A-4147-A177-3AD203B41FA5}">
                      <a16:colId xmlns:a16="http://schemas.microsoft.com/office/drawing/2014/main" val="1454391295"/>
                    </a:ext>
                  </a:extLst>
                </a:gridCol>
                <a:gridCol w="2318010">
                  <a:extLst>
                    <a:ext uri="{9D8B030D-6E8A-4147-A177-3AD203B41FA5}">
                      <a16:colId xmlns:a16="http://schemas.microsoft.com/office/drawing/2014/main" val="1122573302"/>
                    </a:ext>
                  </a:extLst>
                </a:gridCol>
                <a:gridCol w="1294010">
                  <a:extLst>
                    <a:ext uri="{9D8B030D-6E8A-4147-A177-3AD203B41FA5}">
                      <a16:colId xmlns:a16="http://schemas.microsoft.com/office/drawing/2014/main" val="3435093958"/>
                    </a:ext>
                  </a:extLst>
                </a:gridCol>
                <a:gridCol w="1294010">
                  <a:extLst>
                    <a:ext uri="{9D8B030D-6E8A-4147-A177-3AD203B41FA5}">
                      <a16:colId xmlns:a16="http://schemas.microsoft.com/office/drawing/2014/main" val="2170950904"/>
                    </a:ext>
                  </a:extLst>
                </a:gridCol>
              </a:tblGrid>
              <a:tr h="35766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TW" altLang="en-US" sz="2400" dirty="0">
                          <a:solidFill>
                            <a:schemeClr val="bg1"/>
                          </a:solidFill>
                          <a:latin typeface="Microsoft JhengHei"/>
                        </a:rPr>
                        <a:t>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0419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TW" altLang="en-US" sz="2400" dirty="0">
                          <a:solidFill>
                            <a:schemeClr val="bg1"/>
                          </a:solidFill>
                          <a:latin typeface="Microsoft JhengHei"/>
                        </a:rPr>
                        <a:t>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0419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TW" altLang="en-US" sz="2400" dirty="0">
                          <a:solidFill>
                            <a:schemeClr val="bg1"/>
                          </a:solidFill>
                          <a:latin typeface="Microsoft JhengHei"/>
                        </a:rPr>
                        <a:t>工號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0419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TW" altLang="en-US" sz="2400" dirty="0">
                          <a:solidFill>
                            <a:schemeClr val="bg1"/>
                          </a:solidFill>
                          <a:latin typeface="Microsoft JhengHei"/>
                        </a:rPr>
                        <a:t>姓名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0419">
                        <a:alpha val="8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51054"/>
                  </a:ext>
                </a:extLst>
              </a:tr>
              <a:tr h="50216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TW" sz="2400" b="1" dirty="0">
                          <a:solidFill>
                            <a:srgbClr val="002060"/>
                          </a:solidFill>
                          <a:latin typeface="Microsoft JhengHei"/>
                        </a:rPr>
                        <a:t>01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2400" kern="1200" dirty="0">
                          <a:solidFill>
                            <a:schemeClr val="dk1"/>
                          </a:solidFill>
                          <a:effectLst/>
                          <a:latin typeface="Microsoft JhengHei"/>
                          <a:ea typeface="+mn-ea"/>
                          <a:cs typeface="+mn-cs"/>
                        </a:rPr>
                        <a:t>電腦整合製造部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TW" sz="2400" b="1" dirty="0">
                          <a:solidFill>
                            <a:srgbClr val="002060"/>
                          </a:solidFill>
                          <a:latin typeface="Microsoft JhengHei"/>
                        </a:rPr>
                        <a:t>91383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TW" altLang="en-US" sz="2400" b="1" dirty="0">
                          <a:solidFill>
                            <a:srgbClr val="002060"/>
                          </a:solidFill>
                          <a:latin typeface="Microsoft JhengHei"/>
                        </a:rPr>
                        <a:t>陳沛緹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164199"/>
                  </a:ext>
                </a:extLst>
              </a:tr>
              <a:tr h="50216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TW" sz="2400" b="1" dirty="0">
                          <a:solidFill>
                            <a:srgbClr val="002060"/>
                          </a:solidFill>
                          <a:latin typeface="Microsoft JhengHei"/>
                        </a:rPr>
                        <a:t>02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2400" kern="1200" dirty="0">
                          <a:solidFill>
                            <a:schemeClr val="dk1"/>
                          </a:solidFill>
                          <a:effectLst/>
                          <a:latin typeface="Microsoft JhengHei"/>
                          <a:ea typeface="+mn-ea"/>
                          <a:cs typeface="+mn-cs"/>
                        </a:rPr>
                        <a:t>電腦整合製造部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TW" sz="2400" b="1" dirty="0">
                          <a:solidFill>
                            <a:srgbClr val="002060"/>
                          </a:solidFill>
                          <a:latin typeface="Microsoft JhengHei"/>
                        </a:rPr>
                        <a:t>91501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TW" altLang="en-US" sz="2400" b="1" dirty="0">
                          <a:solidFill>
                            <a:srgbClr val="002060"/>
                          </a:solidFill>
                          <a:latin typeface="Microsoft JhengHei"/>
                        </a:rPr>
                        <a:t>吳品宏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875050"/>
                  </a:ext>
                </a:extLst>
              </a:tr>
              <a:tr h="50216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TW" sz="2400" b="1" dirty="0">
                          <a:solidFill>
                            <a:srgbClr val="002060"/>
                          </a:solidFill>
                          <a:latin typeface="Microsoft JhengHei"/>
                        </a:rPr>
                        <a:t>03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TW" altLang="zh-TW" sz="2400" kern="1200" dirty="0">
                          <a:solidFill>
                            <a:schemeClr val="dk1"/>
                          </a:solidFill>
                          <a:effectLst/>
                          <a:latin typeface="Microsoft JhengHei"/>
                          <a:ea typeface="+mn-ea"/>
                          <a:cs typeface="+mn-cs"/>
                        </a:rPr>
                        <a:t>應用系統部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TW" sz="2400" b="1" dirty="0">
                          <a:solidFill>
                            <a:srgbClr val="002060"/>
                          </a:solidFill>
                          <a:latin typeface="Microsoft JhengHei"/>
                        </a:rPr>
                        <a:t>92003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TW" altLang="en-US" sz="2400" b="1" dirty="0">
                          <a:solidFill>
                            <a:srgbClr val="002060"/>
                          </a:solidFill>
                          <a:latin typeface="Microsoft JhengHei"/>
                        </a:rPr>
                        <a:t>李若瑄</a:t>
                      </a:r>
                      <a:endParaRPr lang="zh-TW" altLang="en-US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508414"/>
                  </a:ext>
                </a:extLst>
              </a:tr>
            </a:tbl>
          </a:graphicData>
        </a:graphic>
      </p:graphicFrame>
      <p:pic>
        <p:nvPicPr>
          <p:cNvPr id="1026" name="Picture 2" descr="已產生圖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875" y="1448780"/>
            <a:ext cx="1896673" cy="189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40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560385" y="695867"/>
            <a:ext cx="11000352" cy="728700"/>
          </a:xfrm>
        </p:spPr>
        <p:txBody>
          <a:bodyPr/>
          <a:lstStyle/>
          <a:p>
            <a:r>
              <a:rPr lang="zh-TW" altLang="en-US" dirty="0"/>
              <a:t>簡報目錄</a:t>
            </a: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70" y="1834004"/>
            <a:ext cx="185380" cy="231815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2495960" y="1741672"/>
            <a:ext cx="324000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AI 使用連結</a:t>
            </a:r>
            <a:endParaRPr lang="en-US" sz="26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570" y="2408416"/>
            <a:ext cx="185380" cy="231815"/>
          </a:xfrm>
          <a:prstGeom prst="rect">
            <a:avLst/>
          </a:prstGeom>
        </p:spPr>
      </p:pic>
      <p:sp>
        <p:nvSpPr>
          <p:cNvPr id="11" name="Shape 4"/>
          <p:cNvSpPr/>
          <p:nvPr/>
        </p:nvSpPr>
        <p:spPr>
          <a:xfrm>
            <a:off x="2198102" y="2209312"/>
            <a:ext cx="3600000" cy="22860"/>
          </a:xfrm>
          <a:prstGeom prst="rect">
            <a:avLst/>
          </a:prstGeom>
          <a:solidFill>
            <a:srgbClr val="C7A2AC"/>
          </a:solidFill>
          <a:ln/>
        </p:spPr>
      </p:sp>
      <p:sp>
        <p:nvSpPr>
          <p:cNvPr id="12" name="Text 5"/>
          <p:cNvSpPr/>
          <p:nvPr/>
        </p:nvSpPr>
        <p:spPr>
          <a:xfrm>
            <a:off x="2495960" y="2347663"/>
            <a:ext cx="324000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架構設計與使用流程</a:t>
            </a:r>
            <a:endParaRPr lang="en-US" sz="26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5570" y="3051873"/>
            <a:ext cx="185380" cy="231815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2198102" y="2856775"/>
            <a:ext cx="3600000" cy="22860"/>
          </a:xfrm>
          <a:prstGeom prst="rect">
            <a:avLst/>
          </a:prstGeom>
          <a:solidFill>
            <a:srgbClr val="C7A2AC"/>
          </a:solidFill>
          <a:ln/>
        </p:spPr>
      </p:sp>
      <p:sp>
        <p:nvSpPr>
          <p:cNvPr id="16" name="Text 8"/>
          <p:cNvSpPr/>
          <p:nvPr/>
        </p:nvSpPr>
        <p:spPr>
          <a:xfrm>
            <a:off x="2495960" y="2996059"/>
            <a:ext cx="324000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應用場景與痛點說明</a:t>
            </a:r>
            <a:endParaRPr lang="en-US" sz="26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570" y="3702962"/>
            <a:ext cx="185380" cy="231815"/>
          </a:xfrm>
          <a:prstGeom prst="rect">
            <a:avLst/>
          </a:prstGeom>
        </p:spPr>
      </p:pic>
      <p:sp>
        <p:nvSpPr>
          <p:cNvPr id="19" name="Shape 10"/>
          <p:cNvSpPr/>
          <p:nvPr/>
        </p:nvSpPr>
        <p:spPr>
          <a:xfrm>
            <a:off x="2198102" y="3497665"/>
            <a:ext cx="3600000" cy="22860"/>
          </a:xfrm>
          <a:prstGeom prst="rect">
            <a:avLst/>
          </a:prstGeom>
          <a:solidFill>
            <a:srgbClr val="C7A2AC"/>
          </a:solidFill>
          <a:ln/>
        </p:spPr>
      </p:sp>
      <p:sp>
        <p:nvSpPr>
          <p:cNvPr id="20" name="Text 11"/>
          <p:cNvSpPr/>
          <p:nvPr/>
        </p:nvSpPr>
        <p:spPr>
          <a:xfrm>
            <a:off x="2495960" y="3635714"/>
            <a:ext cx="324000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解決策略與邏輯流程</a:t>
            </a:r>
            <a:endParaRPr lang="en-US" sz="260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5570" y="4293086"/>
            <a:ext cx="185380" cy="231815"/>
          </a:xfrm>
          <a:prstGeom prst="rect">
            <a:avLst/>
          </a:prstGeom>
        </p:spPr>
      </p:pic>
      <p:sp>
        <p:nvSpPr>
          <p:cNvPr id="23" name="Shape 13"/>
          <p:cNvSpPr/>
          <p:nvPr/>
        </p:nvSpPr>
        <p:spPr>
          <a:xfrm>
            <a:off x="2198102" y="4127125"/>
            <a:ext cx="3600000" cy="22860"/>
          </a:xfrm>
          <a:prstGeom prst="rect">
            <a:avLst/>
          </a:prstGeom>
          <a:solidFill>
            <a:srgbClr val="C7A2AC"/>
          </a:solidFill>
          <a:ln/>
        </p:spPr>
      </p:sp>
      <p:sp>
        <p:nvSpPr>
          <p:cNvPr id="24" name="Text 14"/>
          <p:cNvSpPr/>
          <p:nvPr/>
        </p:nvSpPr>
        <p:spPr>
          <a:xfrm>
            <a:off x="2495960" y="4244543"/>
            <a:ext cx="324000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成效評估與效益呈現</a:t>
            </a:r>
            <a:endParaRPr lang="en-US" sz="2600" dirty="0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5570" y="4932069"/>
            <a:ext cx="185380" cy="231815"/>
          </a:xfrm>
          <a:prstGeom prst="rect">
            <a:avLst/>
          </a:prstGeom>
        </p:spPr>
      </p:pic>
      <p:sp>
        <p:nvSpPr>
          <p:cNvPr id="27" name="Shape 16"/>
          <p:cNvSpPr/>
          <p:nvPr/>
        </p:nvSpPr>
        <p:spPr>
          <a:xfrm>
            <a:off x="2198102" y="4766109"/>
            <a:ext cx="3600000" cy="22860"/>
          </a:xfrm>
          <a:prstGeom prst="rect">
            <a:avLst/>
          </a:prstGeom>
          <a:solidFill>
            <a:srgbClr val="C7A2AC"/>
          </a:solidFill>
          <a:ln/>
        </p:spPr>
      </p:sp>
      <p:sp>
        <p:nvSpPr>
          <p:cNvPr id="28" name="Text 17"/>
          <p:cNvSpPr/>
          <p:nvPr/>
        </p:nvSpPr>
        <p:spPr>
          <a:xfrm>
            <a:off x="2495960" y="4880894"/>
            <a:ext cx="3240000" cy="419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後續優化與應用擴展</a:t>
            </a:r>
            <a:endParaRPr lang="en-US" sz="2600" dirty="0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5570" y="5533180"/>
            <a:ext cx="185380" cy="231815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2495960" y="5505048"/>
            <a:ext cx="324000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API </a:t>
            </a:r>
            <a:r>
              <a:rPr lang="en-US" sz="2600" dirty="0" err="1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清單</a:t>
            </a:r>
            <a:endParaRPr lang="en-US" sz="2600" dirty="0"/>
          </a:p>
        </p:txBody>
      </p:sp>
      <p:sp>
        <p:nvSpPr>
          <p:cNvPr id="33" name="Shape 1"/>
          <p:cNvSpPr/>
          <p:nvPr/>
        </p:nvSpPr>
        <p:spPr>
          <a:xfrm>
            <a:off x="2198102" y="5382233"/>
            <a:ext cx="3600000" cy="22860"/>
          </a:xfrm>
          <a:prstGeom prst="rect">
            <a:avLst/>
          </a:prstGeom>
          <a:solidFill>
            <a:srgbClr val="C7A2AC"/>
          </a:solidFill>
          <a:ln/>
        </p:spPr>
      </p:sp>
      <p:pic>
        <p:nvPicPr>
          <p:cNvPr id="9" name="圖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0995" y="849149"/>
            <a:ext cx="5072380" cy="507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13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45" y="998730"/>
            <a:ext cx="3731647" cy="5597470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FEB3703F-3D29-45F5-BBCE-96C60C53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AI</a:t>
            </a:r>
            <a:r>
              <a:rPr lang="zh-TW" altLang="en-US" dirty="0"/>
              <a:t>使用連結</a:t>
            </a:r>
          </a:p>
        </p:txBody>
      </p:sp>
      <p:sp>
        <p:nvSpPr>
          <p:cNvPr id="6" name="Shape 1"/>
          <p:cNvSpPr/>
          <p:nvPr/>
        </p:nvSpPr>
        <p:spPr>
          <a:xfrm>
            <a:off x="4021705" y="1479722"/>
            <a:ext cx="7845743" cy="1945481"/>
          </a:xfrm>
          <a:prstGeom prst="roundRect">
            <a:avLst>
              <a:gd name="adj" fmla="val 5640"/>
            </a:avLst>
          </a:prstGeom>
          <a:solidFill>
            <a:srgbClr val="FFFFFF"/>
          </a:solidFill>
          <a:ln w="22860">
            <a:solidFill>
              <a:srgbClr val="D2C5C9"/>
            </a:solidFill>
            <a:prstDash val="solid"/>
          </a:ln>
        </p:spPr>
      </p:sp>
      <p:sp>
        <p:nvSpPr>
          <p:cNvPr id="7" name="Shape 2"/>
          <p:cNvSpPr/>
          <p:nvPr/>
        </p:nvSpPr>
        <p:spPr>
          <a:xfrm>
            <a:off x="3998845" y="1479722"/>
            <a:ext cx="91440" cy="1945481"/>
          </a:xfrm>
          <a:prstGeom prst="roundRect">
            <a:avLst>
              <a:gd name="adj" fmla="val 304279"/>
            </a:avLst>
          </a:prstGeom>
          <a:solidFill>
            <a:srgbClr val="C7A2AC"/>
          </a:solidFill>
          <a:ln/>
        </p:spPr>
      </p:sp>
      <p:sp>
        <p:nvSpPr>
          <p:cNvPr id="8" name="Text 3"/>
          <p:cNvSpPr/>
          <p:nvPr/>
        </p:nvSpPr>
        <p:spPr>
          <a:xfrm>
            <a:off x="4298525" y="1687963"/>
            <a:ext cx="5268158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Dify Chat Flow：自然語言維護出勤</a:t>
            </a:r>
            <a:endParaRPr lang="en-US" sz="2600" dirty="0"/>
          </a:p>
        </p:txBody>
      </p:sp>
      <p:sp>
        <p:nvSpPr>
          <p:cNvPr id="9" name="Text 4"/>
          <p:cNvSpPr/>
          <p:nvPr/>
        </p:nvSpPr>
        <p:spPr>
          <a:xfrm>
            <a:off x="4298525" y="2215648"/>
            <a:ext cx="7360682" cy="593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透過對話式介面，員工可以用自然語言進行出勤登記、查詢與</a:t>
            </a:r>
            <a:r>
              <a:rPr lang="zh-TW" alt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刪除</a:t>
            </a:r>
            <a:r>
              <a:rPr lang="en-US" sz="145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操作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。</a:t>
            </a:r>
            <a:endParaRPr lang="en-US" sz="1450" dirty="0"/>
          </a:p>
        </p:txBody>
      </p:sp>
      <p:sp>
        <p:nvSpPr>
          <p:cNvPr id="10" name="Text 5"/>
          <p:cNvSpPr/>
          <p:nvPr/>
        </p:nvSpPr>
        <p:spPr>
          <a:xfrm>
            <a:off x="4298525" y="2920259"/>
            <a:ext cx="7360682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u="sng" dirty="0">
                <a:solidFill>
                  <a:srgbClr val="C7A2AC"/>
                </a:solidFill>
                <a:latin typeface="Poppins" pitchFamily="34" charset="0"/>
                <a:ea typeface="Poppins" pitchFamily="34" charset="-122"/>
                <a:cs typeface="Poppin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https://dify.theaken.com/chat/pRgEtV9SiMSWkm5D</a:t>
            </a:r>
            <a:endParaRPr lang="en-US" sz="1450" dirty="0"/>
          </a:p>
        </p:txBody>
      </p:sp>
      <p:sp>
        <p:nvSpPr>
          <p:cNvPr id="11" name="Shape 6"/>
          <p:cNvSpPr/>
          <p:nvPr/>
        </p:nvSpPr>
        <p:spPr>
          <a:xfrm>
            <a:off x="4002910" y="3797465"/>
            <a:ext cx="7845743" cy="1945481"/>
          </a:xfrm>
          <a:prstGeom prst="roundRect">
            <a:avLst>
              <a:gd name="adj" fmla="val 5640"/>
            </a:avLst>
          </a:prstGeom>
          <a:solidFill>
            <a:srgbClr val="FFFFFF"/>
          </a:solidFill>
          <a:ln w="22860">
            <a:solidFill>
              <a:srgbClr val="D2C5C9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3980050" y="3813092"/>
            <a:ext cx="91440" cy="1945481"/>
          </a:xfrm>
          <a:prstGeom prst="roundRect">
            <a:avLst>
              <a:gd name="adj" fmla="val 304279"/>
            </a:avLst>
          </a:prstGeom>
          <a:solidFill>
            <a:srgbClr val="C7A2AC"/>
          </a:solidFill>
          <a:ln/>
        </p:spPr>
      </p:sp>
      <p:sp>
        <p:nvSpPr>
          <p:cNvPr id="13" name="Text 8"/>
          <p:cNvSpPr/>
          <p:nvPr/>
        </p:nvSpPr>
        <p:spPr>
          <a:xfrm>
            <a:off x="4279729" y="4021332"/>
            <a:ext cx="606888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Web </a:t>
            </a:r>
            <a:r>
              <a:rPr lang="en-US" sz="2600" dirty="0" err="1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Dashboard：KPI、出</a:t>
            </a:r>
            <a:r>
              <a:rPr lang="zh-TW" altLang="en-US" sz="26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缺</a:t>
            </a:r>
            <a:r>
              <a:rPr lang="en-US" sz="2600" dirty="0" err="1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勤趨勢圖表</a:t>
            </a:r>
            <a:endParaRPr lang="en-US" sz="2600" dirty="0"/>
          </a:p>
        </p:txBody>
      </p:sp>
      <p:sp>
        <p:nvSpPr>
          <p:cNvPr id="14" name="Text 9"/>
          <p:cNvSpPr/>
          <p:nvPr/>
        </p:nvSpPr>
        <p:spPr>
          <a:xfrm>
            <a:off x="4279730" y="4549017"/>
            <a:ext cx="7360682" cy="593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即時檢視出勤狀況、統計數據與趨勢分析，支援多維度數據呈現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。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4279730" y="5253629"/>
            <a:ext cx="7360682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u="sng" dirty="0">
                <a:solidFill>
                  <a:srgbClr val="C7A2AC"/>
                </a:solidFill>
                <a:latin typeface="Poppins" pitchFamily="34" charset="0"/>
                <a:ea typeface="Poppins" pitchFamily="34" charset="-122"/>
                <a:cs typeface="Poppi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https://people-ping.zeabur.app/dashboard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769642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FEB3703F-3D29-45F5-BBCE-96C60C53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架構設計與使用流程</a:t>
            </a:r>
          </a:p>
        </p:txBody>
      </p:sp>
      <p:pic>
        <p:nvPicPr>
          <p:cNvPr id="4" name="圖片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975" y="1898830"/>
            <a:ext cx="5610037" cy="40795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03519" y="1261375"/>
            <a:ext cx="2999661" cy="374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4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系統架構組成</a:t>
            </a:r>
            <a:endParaRPr lang="en-US" sz="2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19" y="1792632"/>
            <a:ext cx="578575" cy="7920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854612" y="1898830"/>
            <a:ext cx="2499717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Dify Chat Flow</a:t>
            </a:r>
            <a:endParaRPr lang="en-US" sz="20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519" y="2584632"/>
            <a:ext cx="578575" cy="7920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854612" y="2671248"/>
            <a:ext cx="2499717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Flask API</a:t>
            </a:r>
            <a:endParaRPr lang="en-US" sz="2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445" y="3387125"/>
            <a:ext cx="578575" cy="7920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854612" y="3474005"/>
            <a:ext cx="2499717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MySQL 資料庫</a:t>
            </a:r>
            <a:endParaRPr lang="en-US" sz="2000" dirty="0"/>
          </a:p>
        </p:txBody>
      </p:sp>
      <p:sp>
        <p:nvSpPr>
          <p:cNvPr id="15" name="Text 3"/>
          <p:cNvSpPr/>
          <p:nvPr/>
        </p:nvSpPr>
        <p:spPr>
          <a:xfrm>
            <a:off x="1854611" y="2217069"/>
            <a:ext cx="2812043" cy="221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自然語言處理與對話邏輯管理</a:t>
            </a:r>
            <a:endParaRPr lang="en-US" sz="1050" dirty="0"/>
          </a:p>
        </p:txBody>
      </p:sp>
      <p:sp>
        <p:nvSpPr>
          <p:cNvPr id="16" name="Text 5"/>
          <p:cNvSpPr/>
          <p:nvPr/>
        </p:nvSpPr>
        <p:spPr>
          <a:xfrm>
            <a:off x="1854608" y="2982234"/>
            <a:ext cx="2812043" cy="221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核心業務邏輯與資料處理服務</a:t>
            </a:r>
            <a:endParaRPr lang="en-US" sz="1050" dirty="0"/>
          </a:p>
        </p:txBody>
      </p:sp>
      <p:sp>
        <p:nvSpPr>
          <p:cNvPr id="17" name="Text 7"/>
          <p:cNvSpPr/>
          <p:nvPr/>
        </p:nvSpPr>
        <p:spPr>
          <a:xfrm>
            <a:off x="1854608" y="3786544"/>
            <a:ext cx="2812043" cy="221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出</a:t>
            </a:r>
            <a:r>
              <a:rPr lang="zh-TW" altLang="en-US" sz="10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缺</a:t>
            </a:r>
            <a:r>
              <a:rPr lang="en-US" sz="105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勤記錄儲存</a:t>
            </a:r>
            <a:endParaRPr lang="en-US" sz="1050" dirty="0"/>
          </a:p>
        </p:txBody>
      </p:sp>
      <p:sp>
        <p:nvSpPr>
          <p:cNvPr id="18" name="Text 1"/>
          <p:cNvSpPr/>
          <p:nvPr/>
        </p:nvSpPr>
        <p:spPr>
          <a:xfrm>
            <a:off x="1145449" y="4320904"/>
            <a:ext cx="2999661" cy="374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zh-TW" altLang="en-US" sz="24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操作流程</a:t>
            </a:r>
            <a:endParaRPr lang="en-US" sz="2400" dirty="0"/>
          </a:p>
        </p:txBody>
      </p:sp>
      <p:sp>
        <p:nvSpPr>
          <p:cNvPr id="19" name="Text 9"/>
          <p:cNvSpPr/>
          <p:nvPr/>
        </p:nvSpPr>
        <p:spPr>
          <a:xfrm>
            <a:off x="1145449" y="4780423"/>
            <a:ext cx="4455495" cy="1411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lvl="1" indent="-342900">
              <a:buFont typeface="Arial" panose="020B0604020202020204" pitchFamily="34" charset="0"/>
              <a:buChar char="•"/>
              <a:defRPr sz="2000">
                <a:latin typeface="Microsoft JhengHei"/>
              </a:defRPr>
            </a:pPr>
            <a:r>
              <a:rPr lang="zh-TW" alt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對話輸入 → 判斷動作</a:t>
            </a:r>
            <a:endParaRPr lang="en-US" altLang="zh-TW" sz="2000" dirty="0">
              <a:solidFill>
                <a:srgbClr val="6E6666"/>
              </a:solidFill>
              <a:latin typeface="Baskervville" pitchFamily="34" charset="0"/>
              <a:ea typeface="Baskervville" pitchFamily="34" charset="-122"/>
              <a:cs typeface="Baskervville" pitchFamily="34" charset="-120"/>
            </a:endParaRPr>
          </a:p>
          <a:p>
            <a:pPr marL="342900" lvl="1" indent="-342900">
              <a:buFont typeface="Arial" panose="020B0604020202020204" pitchFamily="34" charset="0"/>
              <a:buChar char="•"/>
              <a:defRPr sz="2000">
                <a:latin typeface="Microsoft JhengHei"/>
              </a:defRPr>
            </a:pPr>
            <a:r>
              <a:rPr lang="en-US" altLang="zh-TW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Flask API → </a:t>
            </a:r>
            <a:r>
              <a:rPr lang="zh-TW" alt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寫入</a:t>
            </a:r>
            <a:r>
              <a:rPr lang="en-US" altLang="zh-TW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/</a:t>
            </a:r>
            <a:r>
              <a:rPr lang="zh-TW" alt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刪除</a:t>
            </a:r>
            <a:r>
              <a:rPr lang="en-US" altLang="zh-TW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/</a:t>
            </a:r>
            <a:r>
              <a:rPr lang="zh-TW" alt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查詢</a:t>
            </a:r>
            <a:r>
              <a:rPr lang="en-US" altLang="zh-TW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MySQL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 sz="2000">
                <a:latin typeface="Microsoft JhengHei"/>
              </a:defRPr>
            </a:pPr>
            <a:r>
              <a:rPr lang="en-US" altLang="zh-TW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Dashboard </a:t>
            </a:r>
            <a:r>
              <a:rPr lang="zh-TW" alt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即時反映</a:t>
            </a:r>
            <a:endParaRPr lang="en-US" altLang="zh-TW" sz="2000" dirty="0">
              <a:solidFill>
                <a:srgbClr val="6E6666"/>
              </a:solidFill>
              <a:latin typeface="Baskervville" pitchFamily="34" charset="0"/>
              <a:ea typeface="Baskervville" pitchFamily="34" charset="-122"/>
              <a:cs typeface="Baskervville" pitchFamily="34" charset="-120"/>
            </a:endParaRPr>
          </a:p>
          <a:p>
            <a:pPr marL="342900" lvl="1" indent="-342900">
              <a:buFont typeface="Arial" panose="020B0604020202020204" pitchFamily="34" charset="0"/>
              <a:buChar char="•"/>
              <a:defRPr sz="2000">
                <a:latin typeface="Microsoft JhengHei"/>
              </a:defRPr>
            </a:pPr>
            <a:r>
              <a:rPr lang="zh-TW" alt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歷史記錄查詢</a:t>
            </a:r>
          </a:p>
        </p:txBody>
      </p:sp>
    </p:spTree>
    <p:extLst>
      <p:ext uri="{BB962C8B-B14F-4D97-AF65-F5344CB8AC3E}">
        <p14:creationId xmlns:p14="http://schemas.microsoft.com/office/powerpoint/2010/main" val="2820593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FEB3703F-3D29-45F5-BBCE-96C60C53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架構設計與使用流程</a:t>
            </a:r>
          </a:p>
        </p:txBody>
      </p:sp>
      <p:pic>
        <p:nvPicPr>
          <p:cNvPr id="4" name="圖片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80" y="2824357"/>
            <a:ext cx="3319059" cy="379999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9828" y="2303875"/>
            <a:ext cx="4394072" cy="1620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4439" y="4239090"/>
            <a:ext cx="4449461" cy="1620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1255" y="2978950"/>
            <a:ext cx="3685253" cy="2349487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676507" y="1223755"/>
            <a:ext cx="2886908" cy="360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人咧~聊天流程展示</a:t>
            </a:r>
            <a:endParaRPr lang="en-US" sz="2250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381" y="1594684"/>
            <a:ext cx="2044118" cy="121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86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FEB3703F-3D29-45F5-BBCE-96C60C53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應用場景與痛點說明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589358" y="1513909"/>
            <a:ext cx="7110789" cy="1870086"/>
            <a:chOff x="605390" y="1763815"/>
            <a:chExt cx="7110789" cy="1369457"/>
          </a:xfrm>
        </p:grpSpPr>
        <p:sp>
          <p:nvSpPr>
            <p:cNvPr id="20" name="Shape 5"/>
            <p:cNvSpPr/>
            <p:nvPr/>
          </p:nvSpPr>
          <p:spPr>
            <a:xfrm>
              <a:off x="605390" y="1763815"/>
              <a:ext cx="7110789" cy="1369457"/>
            </a:xfrm>
            <a:prstGeom prst="roundRect">
              <a:avLst>
                <a:gd name="adj" fmla="val 5217"/>
              </a:avLst>
            </a:prstGeom>
            <a:solidFill>
              <a:srgbClr val="D2D9F9"/>
            </a:solidFill>
            <a:ln w="7620">
              <a:solidFill>
                <a:srgbClr val="B8BFDF"/>
              </a:solidFill>
              <a:prstDash val="solid"/>
            </a:ln>
          </p:spPr>
        </p:sp>
        <p:sp>
          <p:nvSpPr>
            <p:cNvPr id="21" name="Text 6"/>
            <p:cNvSpPr/>
            <p:nvPr/>
          </p:nvSpPr>
          <p:spPr>
            <a:xfrm>
              <a:off x="1508399" y="1869444"/>
              <a:ext cx="2126456" cy="2657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ts val="2800"/>
                </a:lnSpc>
              </a:pPr>
              <a:r>
                <a:rPr lang="en-US" sz="2000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部門主管</a:t>
              </a:r>
            </a:p>
          </p:txBody>
        </p:sp>
        <p:sp>
          <p:nvSpPr>
            <p:cNvPr id="22" name="Text 7"/>
            <p:cNvSpPr/>
            <p:nvPr/>
          </p:nvSpPr>
          <p:spPr>
            <a:xfrm>
              <a:off x="783031" y="2309240"/>
              <a:ext cx="6139091" cy="27217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dirty="0">
                  <a:solidFill>
                    <a:srgbClr val="E94444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痛點：</a:t>
              </a:r>
              <a:r>
                <a:rPr lang="en-US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無法即時掌握團隊出勤狀況，影響管理決策</a:t>
              </a:r>
            </a:p>
          </p:txBody>
        </p:sp>
        <p:sp>
          <p:nvSpPr>
            <p:cNvPr id="23" name="Text 8"/>
            <p:cNvSpPr/>
            <p:nvPr/>
          </p:nvSpPr>
          <p:spPr>
            <a:xfrm>
              <a:off x="783031" y="2683454"/>
              <a:ext cx="6139091" cy="27217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dirty="0">
                  <a:solidFill>
                    <a:srgbClr val="4967E9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解決：</a:t>
              </a:r>
              <a:r>
                <a:rPr lang="en-US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即時 KPI 卡片與趨勢圖表分析</a:t>
              </a: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589358" y="3857935"/>
            <a:ext cx="7110789" cy="1866320"/>
            <a:chOff x="605390" y="3303293"/>
            <a:chExt cx="7110789" cy="1369457"/>
          </a:xfrm>
        </p:grpSpPr>
        <p:sp>
          <p:nvSpPr>
            <p:cNvPr id="24" name="Shape 9"/>
            <p:cNvSpPr/>
            <p:nvPr/>
          </p:nvSpPr>
          <p:spPr>
            <a:xfrm>
              <a:off x="605390" y="3303293"/>
              <a:ext cx="7110789" cy="1369457"/>
            </a:xfrm>
            <a:prstGeom prst="roundRect">
              <a:avLst>
                <a:gd name="adj" fmla="val 5217"/>
              </a:avLst>
            </a:prstGeom>
            <a:solidFill>
              <a:srgbClr val="D2D9F9"/>
            </a:solidFill>
            <a:ln w="7620">
              <a:solidFill>
                <a:srgbClr val="B8BFDF"/>
              </a:solidFill>
              <a:prstDash val="solid"/>
            </a:ln>
          </p:spPr>
        </p:sp>
        <p:sp>
          <p:nvSpPr>
            <p:cNvPr id="25" name="Text 10"/>
            <p:cNvSpPr/>
            <p:nvPr/>
          </p:nvSpPr>
          <p:spPr>
            <a:xfrm>
              <a:off x="1508399" y="3399079"/>
              <a:ext cx="2126456" cy="2657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ts val="2800"/>
                </a:lnSpc>
              </a:pPr>
              <a:r>
                <a:rPr lang="en-US" sz="2000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一般員工</a:t>
              </a:r>
            </a:p>
          </p:txBody>
        </p:sp>
        <p:sp>
          <p:nvSpPr>
            <p:cNvPr id="26" name="Text 11"/>
            <p:cNvSpPr/>
            <p:nvPr/>
          </p:nvSpPr>
          <p:spPr>
            <a:xfrm>
              <a:off x="783031" y="3848718"/>
              <a:ext cx="6139091" cy="27217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dirty="0">
                  <a:solidFill>
                    <a:srgbClr val="E94444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痛點：</a:t>
              </a:r>
              <a:r>
                <a:rPr lang="en-US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查詢個人出勤記錄流程繁瑣，等待時間長</a:t>
              </a:r>
            </a:p>
          </p:txBody>
        </p:sp>
        <p:sp>
          <p:nvSpPr>
            <p:cNvPr id="27" name="Text 12"/>
            <p:cNvSpPr/>
            <p:nvPr/>
          </p:nvSpPr>
          <p:spPr>
            <a:xfrm>
              <a:off x="783031" y="4222932"/>
              <a:ext cx="6139091" cy="27217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100"/>
                </a:lnSpc>
              </a:pPr>
              <a:r>
                <a:rPr lang="en-US" dirty="0">
                  <a:solidFill>
                    <a:srgbClr val="4967E9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解決：</a:t>
              </a:r>
              <a:r>
                <a:rPr lang="en-US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自助查詢近 30 天出勤記錄</a:t>
              </a:r>
            </a:p>
          </p:txBody>
        </p:sp>
      </p:grp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6219" y="1046150"/>
            <a:ext cx="3766483" cy="5649725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666245" y="1583795"/>
            <a:ext cx="749235" cy="511612"/>
            <a:chOff x="4990083" y="1883984"/>
            <a:chExt cx="749235" cy="511612"/>
          </a:xfrm>
        </p:grpSpPr>
        <p:sp>
          <p:nvSpPr>
            <p:cNvPr id="15" name="Shape 2"/>
            <p:cNvSpPr/>
            <p:nvPr/>
          </p:nvSpPr>
          <p:spPr>
            <a:xfrm>
              <a:off x="4990083" y="1883984"/>
              <a:ext cx="749235" cy="511612"/>
            </a:xfrm>
            <a:prstGeom prst="roundRect">
              <a:avLst>
                <a:gd name="adj" fmla="val 41021538"/>
              </a:avLst>
            </a:prstGeom>
            <a:solidFill>
              <a:srgbClr val="C7A2AC"/>
            </a:solidFill>
            <a:ln/>
          </p:spPr>
        </p:sp>
        <p:pic>
          <p:nvPicPr>
            <p:cNvPr id="16" name="Image 1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7343" y="1883984"/>
              <a:ext cx="454711" cy="475879"/>
            </a:xfrm>
            <a:prstGeom prst="rect">
              <a:avLst/>
            </a:prstGeom>
          </p:spPr>
        </p:pic>
      </p:grpSp>
      <p:grpSp>
        <p:nvGrpSpPr>
          <p:cNvPr id="17" name="群組 16"/>
          <p:cNvGrpSpPr/>
          <p:nvPr/>
        </p:nvGrpSpPr>
        <p:grpSpPr>
          <a:xfrm>
            <a:off x="650395" y="3907911"/>
            <a:ext cx="748800" cy="525138"/>
            <a:chOff x="4990084" y="4076408"/>
            <a:chExt cx="830094" cy="557050"/>
          </a:xfrm>
        </p:grpSpPr>
        <p:sp>
          <p:nvSpPr>
            <p:cNvPr id="18" name="Shape 7"/>
            <p:cNvSpPr/>
            <p:nvPr/>
          </p:nvSpPr>
          <p:spPr>
            <a:xfrm>
              <a:off x="4990084" y="4091193"/>
              <a:ext cx="830094" cy="542265"/>
            </a:xfrm>
            <a:prstGeom prst="roundRect">
              <a:avLst>
                <a:gd name="adj" fmla="val 41021538"/>
              </a:avLst>
            </a:prstGeom>
            <a:solidFill>
              <a:srgbClr val="C7A2AC"/>
            </a:solidFill>
            <a:ln/>
          </p:spPr>
        </p:sp>
        <p:pic>
          <p:nvPicPr>
            <p:cNvPr id="19" name="Image 2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8405" y="4076408"/>
              <a:ext cx="360371" cy="54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2588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95" y="2637952"/>
            <a:ext cx="11393636" cy="4141204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FEB3703F-3D29-45F5-BBCE-96C60C53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解決策略與邏輯流程</a:t>
            </a:r>
          </a:p>
        </p:txBody>
      </p:sp>
      <p:sp>
        <p:nvSpPr>
          <p:cNvPr id="5" name="Text 27"/>
          <p:cNvSpPr/>
          <p:nvPr/>
        </p:nvSpPr>
        <p:spPr>
          <a:xfrm>
            <a:off x="148119" y="1748635"/>
            <a:ext cx="1360856" cy="365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對話驅動</a:t>
            </a:r>
            <a:endParaRPr lang="en-US" sz="2300" b="1" dirty="0"/>
          </a:p>
        </p:txBody>
      </p:sp>
      <p:sp>
        <p:nvSpPr>
          <p:cNvPr id="11" name="Text 5"/>
          <p:cNvSpPr/>
          <p:nvPr/>
        </p:nvSpPr>
        <p:spPr>
          <a:xfrm>
            <a:off x="1751985" y="1268760"/>
            <a:ext cx="1216800" cy="36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輸入檢查</a:t>
            </a:r>
            <a:endParaRPr lang="en-US" sz="2000" dirty="0"/>
          </a:p>
        </p:txBody>
      </p:sp>
      <p:sp>
        <p:nvSpPr>
          <p:cNvPr id="16" name="Text 10"/>
          <p:cNvSpPr/>
          <p:nvPr/>
        </p:nvSpPr>
        <p:spPr>
          <a:xfrm>
            <a:off x="3652544" y="2288064"/>
            <a:ext cx="1216800" cy="36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衝突檢查</a:t>
            </a:r>
            <a:endParaRPr lang="en-US" sz="2000" dirty="0"/>
          </a:p>
        </p:txBody>
      </p:sp>
      <p:sp>
        <p:nvSpPr>
          <p:cNvPr id="21" name="Text 15"/>
          <p:cNvSpPr/>
          <p:nvPr/>
        </p:nvSpPr>
        <p:spPr>
          <a:xfrm>
            <a:off x="5612504" y="1268760"/>
            <a:ext cx="1216800" cy="36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altLang="zh-TW" sz="2000" dirty="0" err="1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寫入</a:t>
            </a:r>
            <a:r>
              <a:rPr lang="en-US" sz="2000" dirty="0" err="1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資料庫</a:t>
            </a:r>
            <a:endParaRPr lang="en-US" sz="2000" dirty="0"/>
          </a:p>
        </p:txBody>
      </p:sp>
      <p:sp>
        <p:nvSpPr>
          <p:cNvPr id="26" name="Text 20"/>
          <p:cNvSpPr/>
          <p:nvPr/>
        </p:nvSpPr>
        <p:spPr>
          <a:xfrm>
            <a:off x="6816080" y="2288064"/>
            <a:ext cx="2657431" cy="36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750"/>
              </a:lnSpc>
              <a:buNone/>
            </a:pPr>
            <a:r>
              <a:rPr lang="zh-TW" alt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自動</a:t>
            </a:r>
            <a:r>
              <a:rPr lang="en-US" sz="2000" dirty="0" err="1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推播</a:t>
            </a:r>
            <a:r>
              <a:rPr lang="zh-TW" alt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到</a:t>
            </a:r>
            <a:r>
              <a:rPr lang="en-US" altLang="zh-TW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Dashboard</a:t>
            </a:r>
            <a:endParaRPr lang="en-US" sz="2000" dirty="0"/>
          </a:p>
        </p:txBody>
      </p:sp>
      <p:grpSp>
        <p:nvGrpSpPr>
          <p:cNvPr id="33" name="群組 32"/>
          <p:cNvGrpSpPr/>
          <p:nvPr/>
        </p:nvGrpSpPr>
        <p:grpSpPr>
          <a:xfrm rot="5400000">
            <a:off x="5874408" y="-2929083"/>
            <a:ext cx="713214" cy="9721080"/>
            <a:chOff x="17269106" y="2663915"/>
            <a:chExt cx="538693" cy="3650700"/>
          </a:xfrm>
        </p:grpSpPr>
        <p:sp>
          <p:nvSpPr>
            <p:cNvPr id="7" name="Shape 1"/>
            <p:cNvSpPr/>
            <p:nvPr/>
          </p:nvSpPr>
          <p:spPr>
            <a:xfrm>
              <a:off x="17533376" y="2690971"/>
              <a:ext cx="10152" cy="3623644"/>
            </a:xfrm>
            <a:prstGeom prst="roundRect">
              <a:avLst>
                <a:gd name="adj" fmla="val 1001490"/>
              </a:avLst>
            </a:prstGeom>
            <a:solidFill>
              <a:srgbClr val="D2C5C9"/>
            </a:solidFill>
            <a:ln/>
          </p:spPr>
        </p:sp>
        <p:sp>
          <p:nvSpPr>
            <p:cNvPr id="8" name="Shape 2"/>
            <p:cNvSpPr/>
            <p:nvPr/>
          </p:nvSpPr>
          <p:spPr>
            <a:xfrm>
              <a:off x="17269106" y="3035528"/>
              <a:ext cx="203279" cy="18180"/>
            </a:xfrm>
            <a:prstGeom prst="roundRect">
              <a:avLst>
                <a:gd name="adj" fmla="val 1001490"/>
              </a:avLst>
            </a:prstGeom>
            <a:solidFill>
              <a:srgbClr val="D2C5C9"/>
            </a:solidFill>
            <a:ln/>
          </p:spPr>
        </p:sp>
        <p:sp>
          <p:nvSpPr>
            <p:cNvPr id="9" name="Shape 3"/>
            <p:cNvSpPr/>
            <p:nvPr/>
          </p:nvSpPr>
          <p:spPr>
            <a:xfrm>
              <a:off x="17462233" y="2908126"/>
              <a:ext cx="152439" cy="272984"/>
            </a:xfrm>
            <a:prstGeom prst="roundRect">
              <a:avLst>
                <a:gd name="adj" fmla="val 66697"/>
              </a:avLst>
            </a:prstGeom>
            <a:solidFill>
              <a:srgbClr val="ECDFE3"/>
            </a:solidFill>
            <a:ln/>
          </p:spPr>
        </p:sp>
        <p:sp>
          <p:nvSpPr>
            <p:cNvPr id="10" name="Text 4"/>
            <p:cNvSpPr/>
            <p:nvPr/>
          </p:nvSpPr>
          <p:spPr>
            <a:xfrm>
              <a:off x="17465405" y="2663915"/>
              <a:ext cx="146094" cy="3270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700"/>
                </a:lnSpc>
                <a:buNone/>
              </a:pPr>
              <a:endParaRPr lang="en-US" sz="1700" dirty="0"/>
            </a:p>
          </p:txBody>
        </p:sp>
        <p:sp>
          <p:nvSpPr>
            <p:cNvPr id="13" name="Shape 7"/>
            <p:cNvSpPr/>
            <p:nvPr/>
          </p:nvSpPr>
          <p:spPr>
            <a:xfrm>
              <a:off x="17604520" y="3759749"/>
              <a:ext cx="203279" cy="18180"/>
            </a:xfrm>
            <a:prstGeom prst="roundRect">
              <a:avLst>
                <a:gd name="adj" fmla="val 1001490"/>
              </a:avLst>
            </a:prstGeom>
            <a:solidFill>
              <a:srgbClr val="D2C5C9"/>
            </a:solidFill>
            <a:ln/>
          </p:spPr>
        </p:sp>
        <p:sp>
          <p:nvSpPr>
            <p:cNvPr id="14" name="Shape 8"/>
            <p:cNvSpPr/>
            <p:nvPr/>
          </p:nvSpPr>
          <p:spPr>
            <a:xfrm>
              <a:off x="17462233" y="3632348"/>
              <a:ext cx="152439" cy="272984"/>
            </a:xfrm>
            <a:prstGeom prst="roundRect">
              <a:avLst>
                <a:gd name="adj" fmla="val 66697"/>
              </a:avLst>
            </a:prstGeom>
            <a:solidFill>
              <a:srgbClr val="ECDFE3"/>
            </a:solidFill>
            <a:ln/>
          </p:spPr>
        </p:sp>
        <p:sp>
          <p:nvSpPr>
            <p:cNvPr id="15" name="Text 9"/>
            <p:cNvSpPr/>
            <p:nvPr/>
          </p:nvSpPr>
          <p:spPr>
            <a:xfrm>
              <a:off x="17465405" y="3392110"/>
              <a:ext cx="146094" cy="3270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700"/>
                </a:lnSpc>
                <a:buNone/>
              </a:pPr>
              <a:endParaRPr lang="en-US" sz="1700" dirty="0"/>
            </a:p>
          </p:txBody>
        </p:sp>
        <p:sp>
          <p:nvSpPr>
            <p:cNvPr id="18" name="Shape 12"/>
            <p:cNvSpPr/>
            <p:nvPr/>
          </p:nvSpPr>
          <p:spPr>
            <a:xfrm>
              <a:off x="17269106" y="4483966"/>
              <a:ext cx="203279" cy="18180"/>
            </a:xfrm>
            <a:prstGeom prst="roundRect">
              <a:avLst>
                <a:gd name="adj" fmla="val 1001490"/>
              </a:avLst>
            </a:prstGeom>
            <a:solidFill>
              <a:srgbClr val="D2C5C9"/>
            </a:solidFill>
            <a:ln/>
          </p:spPr>
        </p:sp>
        <p:sp>
          <p:nvSpPr>
            <p:cNvPr id="19" name="Shape 13"/>
            <p:cNvSpPr/>
            <p:nvPr/>
          </p:nvSpPr>
          <p:spPr>
            <a:xfrm>
              <a:off x="17462233" y="4356570"/>
              <a:ext cx="152439" cy="272984"/>
            </a:xfrm>
            <a:prstGeom prst="roundRect">
              <a:avLst>
                <a:gd name="adj" fmla="val 66697"/>
              </a:avLst>
            </a:prstGeom>
            <a:solidFill>
              <a:srgbClr val="ECDFE3"/>
            </a:solidFill>
            <a:ln/>
          </p:spPr>
        </p:sp>
        <p:sp>
          <p:nvSpPr>
            <p:cNvPr id="20" name="Text 14"/>
            <p:cNvSpPr/>
            <p:nvPr/>
          </p:nvSpPr>
          <p:spPr>
            <a:xfrm>
              <a:off x="17465405" y="4019746"/>
              <a:ext cx="146094" cy="3270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700"/>
                </a:lnSpc>
                <a:buNone/>
              </a:pPr>
              <a:endParaRPr lang="en-US" sz="1700" dirty="0"/>
            </a:p>
          </p:txBody>
        </p:sp>
        <p:sp>
          <p:nvSpPr>
            <p:cNvPr id="23" name="Shape 17"/>
            <p:cNvSpPr/>
            <p:nvPr/>
          </p:nvSpPr>
          <p:spPr>
            <a:xfrm>
              <a:off x="17604520" y="5208190"/>
              <a:ext cx="203279" cy="18180"/>
            </a:xfrm>
            <a:prstGeom prst="roundRect">
              <a:avLst>
                <a:gd name="adj" fmla="val 1001490"/>
              </a:avLst>
            </a:prstGeom>
            <a:solidFill>
              <a:srgbClr val="D2C5C9"/>
            </a:solidFill>
            <a:ln/>
          </p:spPr>
        </p:sp>
        <p:sp>
          <p:nvSpPr>
            <p:cNvPr id="24" name="Shape 18"/>
            <p:cNvSpPr/>
            <p:nvPr/>
          </p:nvSpPr>
          <p:spPr>
            <a:xfrm>
              <a:off x="17462233" y="5080791"/>
              <a:ext cx="152439" cy="272984"/>
            </a:xfrm>
            <a:prstGeom prst="roundRect">
              <a:avLst>
                <a:gd name="adj" fmla="val 66697"/>
              </a:avLst>
            </a:prstGeom>
            <a:solidFill>
              <a:srgbClr val="ECDFE3"/>
            </a:solidFill>
            <a:ln/>
          </p:spPr>
        </p:sp>
        <p:sp>
          <p:nvSpPr>
            <p:cNvPr id="25" name="Text 19"/>
            <p:cNvSpPr/>
            <p:nvPr/>
          </p:nvSpPr>
          <p:spPr>
            <a:xfrm>
              <a:off x="17465405" y="4647381"/>
              <a:ext cx="146094" cy="3270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700"/>
                </a:lnSpc>
                <a:buNone/>
              </a:pPr>
              <a:endParaRPr lang="en-US" sz="1700" dirty="0"/>
            </a:p>
          </p:txBody>
        </p:sp>
        <p:sp>
          <p:nvSpPr>
            <p:cNvPr id="28" name="Shape 22"/>
            <p:cNvSpPr/>
            <p:nvPr/>
          </p:nvSpPr>
          <p:spPr>
            <a:xfrm>
              <a:off x="17269106" y="5932411"/>
              <a:ext cx="203279" cy="18180"/>
            </a:xfrm>
            <a:prstGeom prst="roundRect">
              <a:avLst>
                <a:gd name="adj" fmla="val 1001490"/>
              </a:avLst>
            </a:prstGeom>
            <a:solidFill>
              <a:srgbClr val="D2C5C9"/>
            </a:solidFill>
            <a:ln/>
          </p:spPr>
        </p:sp>
        <p:sp>
          <p:nvSpPr>
            <p:cNvPr id="29" name="Shape 23"/>
            <p:cNvSpPr/>
            <p:nvPr/>
          </p:nvSpPr>
          <p:spPr>
            <a:xfrm>
              <a:off x="17462233" y="5805012"/>
              <a:ext cx="152439" cy="272984"/>
            </a:xfrm>
            <a:prstGeom prst="roundRect">
              <a:avLst>
                <a:gd name="adj" fmla="val 66697"/>
              </a:avLst>
            </a:prstGeom>
            <a:solidFill>
              <a:srgbClr val="ECDFE3"/>
            </a:solidFill>
            <a:ln/>
          </p:spPr>
        </p:sp>
        <p:sp>
          <p:nvSpPr>
            <p:cNvPr id="30" name="Text 24"/>
            <p:cNvSpPr/>
            <p:nvPr/>
          </p:nvSpPr>
          <p:spPr>
            <a:xfrm>
              <a:off x="17465405" y="5275017"/>
              <a:ext cx="146094" cy="32709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1700"/>
                </a:lnSpc>
                <a:buNone/>
              </a:pPr>
              <a:endParaRPr lang="en-US" sz="1700" dirty="0"/>
            </a:p>
          </p:txBody>
        </p:sp>
      </p:grpSp>
      <p:sp>
        <p:nvSpPr>
          <p:cNvPr id="31" name="Text 25"/>
          <p:cNvSpPr/>
          <p:nvPr/>
        </p:nvSpPr>
        <p:spPr>
          <a:xfrm>
            <a:off x="9017503" y="1268760"/>
            <a:ext cx="2119057" cy="36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000" dirty="0" err="1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日誌記錄</a:t>
            </a:r>
            <a:r>
              <a:rPr lang="zh-TW" altLang="en-US" sz="20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後續追查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96342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FEB3703F-3D29-45F5-BBCE-96C60C53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成效評估與效益呈現</a:t>
            </a:r>
          </a:p>
        </p:txBody>
      </p:sp>
      <p:sp>
        <p:nvSpPr>
          <p:cNvPr id="4" name="Text 1"/>
          <p:cNvSpPr/>
          <p:nvPr/>
        </p:nvSpPr>
        <p:spPr>
          <a:xfrm>
            <a:off x="835131" y="1485530"/>
            <a:ext cx="3140915" cy="59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5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30秒</a:t>
            </a:r>
            <a:endParaRPr lang="en-US" sz="5000" dirty="0"/>
          </a:p>
        </p:txBody>
      </p:sp>
      <p:sp>
        <p:nvSpPr>
          <p:cNvPr id="5" name="Text 2"/>
          <p:cNvSpPr/>
          <p:nvPr/>
        </p:nvSpPr>
        <p:spPr>
          <a:xfrm>
            <a:off x="1501659" y="2168860"/>
            <a:ext cx="1807861" cy="280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000" b="1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出勤登錄時間</a:t>
            </a:r>
          </a:p>
        </p:txBody>
      </p:sp>
      <p:sp>
        <p:nvSpPr>
          <p:cNvPr id="6" name="Text 3"/>
          <p:cNvSpPr/>
          <p:nvPr/>
        </p:nvSpPr>
        <p:spPr>
          <a:xfrm>
            <a:off x="515380" y="2517686"/>
            <a:ext cx="3780419" cy="287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ts val="1750"/>
              </a:lnSpc>
            </a:pPr>
            <a:r>
              <a:rPr lang="en-US" sz="15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從原本 3 分鐘縮短至 30 秒</a:t>
            </a:r>
            <a:r>
              <a:rPr lang="zh-TW" altLang="en-US" sz="15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，</a:t>
            </a:r>
            <a:r>
              <a:rPr lang="en-US" sz="1500" dirty="0" err="1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效率提升</a:t>
            </a:r>
            <a:r>
              <a:rPr lang="en-US" sz="15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83%</a:t>
            </a:r>
          </a:p>
        </p:txBody>
      </p:sp>
      <p:sp>
        <p:nvSpPr>
          <p:cNvPr id="7" name="Text 4"/>
          <p:cNvSpPr/>
          <p:nvPr/>
        </p:nvSpPr>
        <p:spPr>
          <a:xfrm>
            <a:off x="4953090" y="1485530"/>
            <a:ext cx="3140915" cy="59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5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10分鐘</a:t>
            </a:r>
            <a:endParaRPr lang="en-US" sz="5000" dirty="0"/>
          </a:p>
        </p:txBody>
      </p:sp>
      <p:sp>
        <p:nvSpPr>
          <p:cNvPr id="8" name="Text 5"/>
          <p:cNvSpPr/>
          <p:nvPr/>
        </p:nvSpPr>
        <p:spPr>
          <a:xfrm>
            <a:off x="5619617" y="2168860"/>
            <a:ext cx="1807861" cy="280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月報彙整時間</a:t>
            </a:r>
          </a:p>
        </p:txBody>
      </p:sp>
      <p:sp>
        <p:nvSpPr>
          <p:cNvPr id="9" name="Text 6"/>
          <p:cNvSpPr/>
          <p:nvPr/>
        </p:nvSpPr>
        <p:spPr>
          <a:xfrm>
            <a:off x="4610835" y="2517686"/>
            <a:ext cx="3825425" cy="287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從 1 </a:t>
            </a:r>
            <a:r>
              <a:rPr lang="en-US" sz="15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天工作量縮減至</a:t>
            </a: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10 分鐘，節省 99% 時間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598495" y="1485530"/>
            <a:ext cx="3140915" cy="59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00"/>
              </a:lnSpc>
              <a:buNone/>
            </a:pPr>
            <a:r>
              <a:rPr lang="en-US" sz="50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即時</a:t>
            </a:r>
            <a:endParaRPr lang="en-US" sz="5000" dirty="0"/>
          </a:p>
        </p:txBody>
      </p:sp>
      <p:sp>
        <p:nvSpPr>
          <p:cNvPr id="11" name="Text 8"/>
          <p:cNvSpPr/>
          <p:nvPr/>
        </p:nvSpPr>
        <p:spPr>
          <a:xfrm>
            <a:off x="9265022" y="2168860"/>
            <a:ext cx="1807861" cy="280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查詢反應時間</a:t>
            </a:r>
          </a:p>
        </p:txBody>
      </p:sp>
      <p:sp>
        <p:nvSpPr>
          <p:cNvPr id="12" name="Text 9"/>
          <p:cNvSpPr/>
          <p:nvPr/>
        </p:nvSpPr>
        <p:spPr>
          <a:xfrm>
            <a:off x="8350967" y="2517686"/>
            <a:ext cx="3635971" cy="287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ts val="1750"/>
              </a:lnSpc>
            </a:pPr>
            <a:r>
              <a:rPr lang="en-US" sz="15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從 60 秒等待時間改善為即時回應</a:t>
            </a:r>
          </a:p>
        </p:txBody>
      </p:sp>
      <p:sp>
        <p:nvSpPr>
          <p:cNvPr id="13" name="Text 10"/>
          <p:cNvSpPr/>
          <p:nvPr/>
        </p:nvSpPr>
        <p:spPr>
          <a:xfrm>
            <a:off x="3011932" y="4004700"/>
            <a:ext cx="1778923" cy="449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7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90%</a:t>
            </a:r>
            <a:endParaRPr lang="en-US" sz="375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734" y="3037468"/>
            <a:ext cx="2753090" cy="269731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055439" y="5552117"/>
            <a:ext cx="2122897" cy="280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整體流程時間節省</a:t>
            </a:r>
          </a:p>
        </p:txBody>
      </p:sp>
      <p:sp>
        <p:nvSpPr>
          <p:cNvPr id="16" name="Text 12"/>
          <p:cNvSpPr/>
          <p:nvPr/>
        </p:nvSpPr>
        <p:spPr>
          <a:xfrm>
            <a:off x="1055439" y="5886695"/>
            <a:ext cx="4801760" cy="287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大幅提升營運效率與員工滿意度</a:t>
            </a:r>
          </a:p>
        </p:txBody>
      </p:sp>
      <p:sp>
        <p:nvSpPr>
          <p:cNvPr id="17" name="Text 13"/>
          <p:cNvSpPr/>
          <p:nvPr/>
        </p:nvSpPr>
        <p:spPr>
          <a:xfrm>
            <a:off x="8301245" y="4004700"/>
            <a:ext cx="1778923" cy="449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7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1%</a:t>
            </a:r>
            <a:endParaRPr lang="en-US" sz="375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185" y="3037468"/>
            <a:ext cx="2753090" cy="269731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041106" y="5552117"/>
            <a:ext cx="1381380" cy="280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系統錯誤率</a:t>
            </a:r>
          </a:p>
        </p:txBody>
      </p:sp>
      <p:sp>
        <p:nvSpPr>
          <p:cNvPr id="20" name="Text 15"/>
          <p:cNvSpPr/>
          <p:nvPr/>
        </p:nvSpPr>
        <p:spPr>
          <a:xfrm>
            <a:off x="7041105" y="5886695"/>
            <a:ext cx="4801760" cy="287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6E6666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透過自動化驗證機制</a:t>
            </a: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，錯誤率控制在 1% 以下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152584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FEB3703F-3D29-45F5-BBCE-96C60C53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後續優化與應用擴展規劃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2075644" y="1493785"/>
            <a:ext cx="7800056" cy="4410490"/>
            <a:chOff x="2075644" y="1493785"/>
            <a:chExt cx="7800056" cy="4410490"/>
          </a:xfrm>
        </p:grpSpPr>
        <p:sp>
          <p:nvSpPr>
            <p:cNvPr id="51" name="Text 5"/>
            <p:cNvSpPr/>
            <p:nvPr/>
          </p:nvSpPr>
          <p:spPr>
            <a:xfrm>
              <a:off x="3395700" y="1546810"/>
              <a:ext cx="3005756" cy="2828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850"/>
                </a:lnSpc>
              </a:pPr>
              <a:r>
                <a:rPr lang="en-US" sz="2400" b="1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Phase 1 - 基礎強化</a:t>
              </a:r>
            </a:p>
          </p:txBody>
        </p:sp>
        <p:sp>
          <p:nvSpPr>
            <p:cNvPr id="52" name="Text 6"/>
            <p:cNvSpPr/>
            <p:nvPr/>
          </p:nvSpPr>
          <p:spPr>
            <a:xfrm>
              <a:off x="3395700" y="1938287"/>
              <a:ext cx="6480000" cy="36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404155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完善日誌追蹤機制、稽核功能與錯誤提示系統，提升系統穩定性</a:t>
              </a:r>
              <a:endParaRPr lang="en-US" sz="1750" dirty="0"/>
            </a:p>
          </p:txBody>
        </p:sp>
        <p:sp>
          <p:nvSpPr>
            <p:cNvPr id="53" name="Text 10"/>
            <p:cNvSpPr/>
            <p:nvPr/>
          </p:nvSpPr>
          <p:spPr>
            <a:xfrm>
              <a:off x="3395700" y="2748806"/>
              <a:ext cx="3005756" cy="2828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850"/>
                </a:lnSpc>
              </a:pPr>
              <a:r>
                <a:rPr lang="en-US" sz="2400" b="1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Phase 2 - 功能擴充</a:t>
              </a:r>
            </a:p>
          </p:txBody>
        </p:sp>
        <p:sp>
          <p:nvSpPr>
            <p:cNvPr id="54" name="Text 11"/>
            <p:cNvSpPr/>
            <p:nvPr/>
          </p:nvSpPr>
          <p:spPr>
            <a:xfrm>
              <a:off x="3395700" y="3140283"/>
              <a:ext cx="6480000" cy="360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404155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新增批次處理能力與多格式報表輸出，支援大量資料處理需求</a:t>
              </a:r>
              <a:endParaRPr lang="en-US" sz="1750" dirty="0"/>
            </a:p>
          </p:txBody>
        </p:sp>
        <p:sp>
          <p:nvSpPr>
            <p:cNvPr id="55" name="Text 15"/>
            <p:cNvSpPr/>
            <p:nvPr/>
          </p:nvSpPr>
          <p:spPr>
            <a:xfrm>
              <a:off x="3395700" y="3950802"/>
              <a:ext cx="3005756" cy="2828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850"/>
                </a:lnSpc>
              </a:pPr>
              <a:r>
                <a:rPr lang="en-US" sz="2400" b="1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Phase 3 - 智能整合</a:t>
              </a:r>
            </a:p>
          </p:txBody>
        </p:sp>
        <p:sp>
          <p:nvSpPr>
            <p:cNvPr id="56" name="Text 16"/>
            <p:cNvSpPr/>
            <p:nvPr/>
          </p:nvSpPr>
          <p:spPr>
            <a:xfrm>
              <a:off x="3395700" y="4342279"/>
              <a:ext cx="6480000" cy="360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 err="1">
                  <a:solidFill>
                    <a:srgbClr val="404155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整合</a:t>
              </a:r>
              <a:r>
                <a:rPr lang="en-US" altLang="zh-TW" sz="1750" dirty="0" err="1">
                  <a:solidFill>
                    <a:srgbClr val="404155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Outlook</a:t>
              </a:r>
              <a:r>
                <a:rPr lang="en-US" sz="1750" dirty="0" err="1">
                  <a:solidFill>
                    <a:srgbClr val="404155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行事曆系統</a:t>
              </a:r>
              <a:r>
                <a:rPr lang="zh-TW" altLang="en-US" sz="1750" dirty="0">
                  <a:solidFill>
                    <a:srgbClr val="404155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，</a:t>
              </a:r>
              <a:r>
                <a:rPr lang="en-US" sz="1750" dirty="0" err="1">
                  <a:solidFill>
                    <a:srgbClr val="404155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實現請假流程自動化與智能排班功能</a:t>
              </a:r>
              <a:endParaRPr lang="en-US" sz="1750" dirty="0"/>
            </a:p>
          </p:txBody>
        </p:sp>
        <p:sp>
          <p:nvSpPr>
            <p:cNvPr id="57" name="Text 20"/>
            <p:cNvSpPr/>
            <p:nvPr/>
          </p:nvSpPr>
          <p:spPr>
            <a:xfrm>
              <a:off x="3395700" y="5152799"/>
              <a:ext cx="3005756" cy="2828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850"/>
                </a:lnSpc>
              </a:pPr>
              <a:r>
                <a:rPr lang="en-US" sz="2400" b="1" dirty="0">
                  <a:solidFill>
                    <a:srgbClr val="787878"/>
                  </a:solidFill>
                  <a:latin typeface="Baskervville" pitchFamily="34" charset="0"/>
                  <a:ea typeface="Baskervville" pitchFamily="34" charset="-122"/>
                  <a:cs typeface="Baskervville" pitchFamily="34" charset="-120"/>
                </a:rPr>
                <a:t>Phase 4 - 預測分析</a:t>
              </a:r>
            </a:p>
          </p:txBody>
        </p:sp>
        <p:sp>
          <p:nvSpPr>
            <p:cNvPr id="58" name="Text 21"/>
            <p:cNvSpPr/>
            <p:nvPr/>
          </p:nvSpPr>
          <p:spPr>
            <a:xfrm>
              <a:off x="3395700" y="5544275"/>
              <a:ext cx="6480000" cy="360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404155"/>
                  </a:solidFill>
                  <a:latin typeface="Nobile" pitchFamily="34" charset="0"/>
                  <a:ea typeface="Nobile" pitchFamily="34" charset="-122"/>
                  <a:cs typeface="Nobile" pitchFamily="34" charset="-120"/>
                </a:rPr>
                <a:t>導入機器學習演算法，提供缺勤預測與員工行為模型分析</a:t>
              </a:r>
              <a:endParaRPr lang="en-US" sz="1750" dirty="0"/>
            </a:p>
          </p:txBody>
        </p:sp>
        <p:sp>
          <p:nvSpPr>
            <p:cNvPr id="59" name="Shape 1"/>
            <p:cNvSpPr/>
            <p:nvPr/>
          </p:nvSpPr>
          <p:spPr>
            <a:xfrm>
              <a:off x="2346141" y="1493785"/>
              <a:ext cx="32313" cy="4349313"/>
            </a:xfrm>
            <a:prstGeom prst="roundRect">
              <a:avLst>
                <a:gd name="adj" fmla="val 312558"/>
              </a:avLst>
            </a:prstGeom>
            <a:solidFill>
              <a:srgbClr val="B8BFDF"/>
            </a:solidFill>
            <a:ln/>
          </p:spPr>
        </p:sp>
        <p:sp>
          <p:nvSpPr>
            <p:cNvPr id="60" name="Shape 2"/>
            <p:cNvSpPr/>
            <p:nvPr/>
          </p:nvSpPr>
          <p:spPr>
            <a:xfrm>
              <a:off x="2584324" y="1685295"/>
              <a:ext cx="721366" cy="24331"/>
            </a:xfrm>
            <a:prstGeom prst="roundRect">
              <a:avLst>
                <a:gd name="adj" fmla="val 312558"/>
              </a:avLst>
            </a:prstGeom>
            <a:solidFill>
              <a:srgbClr val="B8BFDF"/>
            </a:solidFill>
            <a:ln/>
          </p:spPr>
        </p:sp>
        <p:sp>
          <p:nvSpPr>
            <p:cNvPr id="61" name="Shape 3"/>
            <p:cNvSpPr/>
            <p:nvPr/>
          </p:nvSpPr>
          <p:spPr>
            <a:xfrm>
              <a:off x="2075644" y="1493785"/>
              <a:ext cx="540993" cy="407350"/>
            </a:xfrm>
            <a:prstGeom prst="roundRect">
              <a:avLst>
                <a:gd name="adj" fmla="val 18669"/>
              </a:avLst>
            </a:prstGeom>
            <a:solidFill>
              <a:srgbClr val="D2D9F9"/>
            </a:solidFill>
            <a:ln w="7620">
              <a:solidFill>
                <a:srgbClr val="B8BFDF"/>
              </a:solidFill>
              <a:prstDash val="solid"/>
            </a:ln>
          </p:spPr>
        </p:sp>
        <p:sp>
          <p:nvSpPr>
            <p:cNvPr id="62" name="Shape 7"/>
            <p:cNvSpPr/>
            <p:nvPr/>
          </p:nvSpPr>
          <p:spPr>
            <a:xfrm>
              <a:off x="2584324" y="2888940"/>
              <a:ext cx="721366" cy="24331"/>
            </a:xfrm>
            <a:prstGeom prst="roundRect">
              <a:avLst>
                <a:gd name="adj" fmla="val 312558"/>
              </a:avLst>
            </a:prstGeom>
            <a:solidFill>
              <a:srgbClr val="B8BFDF"/>
            </a:solidFill>
            <a:ln/>
          </p:spPr>
        </p:sp>
        <p:sp>
          <p:nvSpPr>
            <p:cNvPr id="63" name="Shape 8"/>
            <p:cNvSpPr/>
            <p:nvPr/>
          </p:nvSpPr>
          <p:spPr>
            <a:xfrm>
              <a:off x="2075644" y="2708920"/>
              <a:ext cx="540993" cy="407350"/>
            </a:xfrm>
            <a:prstGeom prst="roundRect">
              <a:avLst>
                <a:gd name="adj" fmla="val 18669"/>
              </a:avLst>
            </a:prstGeom>
            <a:solidFill>
              <a:srgbClr val="D2D9F9"/>
            </a:solidFill>
            <a:ln w="7620">
              <a:solidFill>
                <a:srgbClr val="B8BFDF"/>
              </a:solidFill>
              <a:prstDash val="solid"/>
            </a:ln>
          </p:spPr>
        </p:sp>
        <p:sp>
          <p:nvSpPr>
            <p:cNvPr id="64" name="Shape 12"/>
            <p:cNvSpPr/>
            <p:nvPr/>
          </p:nvSpPr>
          <p:spPr>
            <a:xfrm>
              <a:off x="2584324" y="4115565"/>
              <a:ext cx="721366" cy="24331"/>
            </a:xfrm>
            <a:prstGeom prst="roundRect">
              <a:avLst>
                <a:gd name="adj" fmla="val 312558"/>
              </a:avLst>
            </a:prstGeom>
            <a:solidFill>
              <a:srgbClr val="B8BFDF"/>
            </a:solidFill>
            <a:ln/>
          </p:spPr>
        </p:sp>
        <p:sp>
          <p:nvSpPr>
            <p:cNvPr id="65" name="Shape 13"/>
            <p:cNvSpPr/>
            <p:nvPr/>
          </p:nvSpPr>
          <p:spPr>
            <a:xfrm>
              <a:off x="2075644" y="3924055"/>
              <a:ext cx="540993" cy="407350"/>
            </a:xfrm>
            <a:prstGeom prst="roundRect">
              <a:avLst>
                <a:gd name="adj" fmla="val 18669"/>
              </a:avLst>
            </a:prstGeom>
            <a:solidFill>
              <a:srgbClr val="D2D9F9"/>
            </a:solidFill>
            <a:ln w="7620">
              <a:solidFill>
                <a:srgbClr val="B8BFDF"/>
              </a:solidFill>
              <a:prstDash val="solid"/>
            </a:ln>
          </p:spPr>
        </p:sp>
        <p:sp>
          <p:nvSpPr>
            <p:cNvPr id="66" name="Shape 17"/>
            <p:cNvSpPr/>
            <p:nvPr/>
          </p:nvSpPr>
          <p:spPr>
            <a:xfrm>
              <a:off x="2584324" y="5291285"/>
              <a:ext cx="721366" cy="24331"/>
            </a:xfrm>
            <a:prstGeom prst="roundRect">
              <a:avLst>
                <a:gd name="adj" fmla="val 312558"/>
              </a:avLst>
            </a:prstGeom>
            <a:solidFill>
              <a:srgbClr val="B8BFDF"/>
            </a:solidFill>
            <a:ln/>
          </p:spPr>
        </p:sp>
        <p:sp>
          <p:nvSpPr>
            <p:cNvPr id="67" name="Shape 18"/>
            <p:cNvSpPr/>
            <p:nvPr/>
          </p:nvSpPr>
          <p:spPr>
            <a:xfrm>
              <a:off x="2075644" y="5099775"/>
              <a:ext cx="540993" cy="407350"/>
            </a:xfrm>
            <a:prstGeom prst="roundRect">
              <a:avLst>
                <a:gd name="adj" fmla="val 18669"/>
              </a:avLst>
            </a:prstGeom>
            <a:solidFill>
              <a:srgbClr val="D2D9F9"/>
            </a:solidFill>
            <a:ln w="7620">
              <a:solidFill>
                <a:srgbClr val="B8BFDF"/>
              </a:solidFill>
              <a:prstDash val="solid"/>
            </a:ln>
          </p:spPr>
        </p:sp>
        <p:pic>
          <p:nvPicPr>
            <p:cNvPr id="47" name="Image 1" descr="preencod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38271" y="1558278"/>
              <a:ext cx="232767" cy="290989"/>
            </a:xfrm>
            <a:prstGeom prst="rect">
              <a:avLst/>
            </a:prstGeom>
          </p:spPr>
        </p:pic>
        <p:pic>
          <p:nvPicPr>
            <p:cNvPr id="48" name="Image 2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38271" y="2773413"/>
              <a:ext cx="232767" cy="290989"/>
            </a:xfrm>
            <a:prstGeom prst="rect">
              <a:avLst/>
            </a:prstGeom>
          </p:spPr>
        </p:pic>
        <p:pic>
          <p:nvPicPr>
            <p:cNvPr id="49" name="Image 3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8972" y="3993073"/>
              <a:ext cx="232767" cy="290989"/>
            </a:xfrm>
            <a:prstGeom prst="rect">
              <a:avLst/>
            </a:prstGeom>
          </p:spPr>
        </p:pic>
        <p:pic>
          <p:nvPicPr>
            <p:cNvPr id="50" name="Image 4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8271" y="5172411"/>
              <a:ext cx="232767" cy="2909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1007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API</a:t>
            </a:r>
            <a:r>
              <a:rPr lang="zh-TW" altLang="en-US" dirty="0"/>
              <a:t>清單</a:t>
            </a:r>
          </a:p>
        </p:txBody>
      </p:sp>
      <p:sp>
        <p:nvSpPr>
          <p:cNvPr id="4" name="Shape 1"/>
          <p:cNvSpPr/>
          <p:nvPr/>
        </p:nvSpPr>
        <p:spPr>
          <a:xfrm>
            <a:off x="661492" y="1718810"/>
            <a:ext cx="10869018" cy="3806230"/>
          </a:xfrm>
          <a:prstGeom prst="roundRect">
            <a:avLst>
              <a:gd name="adj" fmla="val 208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67842" y="1725160"/>
            <a:ext cx="10856318" cy="5419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56953" y="1844918"/>
            <a:ext cx="233283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HTTP 方法</a:t>
            </a:r>
            <a:endParaRPr lang="en-US" sz="1458" dirty="0"/>
          </a:p>
        </p:txBody>
      </p:sp>
      <p:sp>
        <p:nvSpPr>
          <p:cNvPr id="7" name="Text 4"/>
          <p:cNvSpPr/>
          <p:nvPr/>
        </p:nvSpPr>
        <p:spPr>
          <a:xfrm>
            <a:off x="3574157" y="1844918"/>
            <a:ext cx="3415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API 端點</a:t>
            </a:r>
            <a:endParaRPr lang="en-US" sz="1458" dirty="0"/>
          </a:p>
        </p:txBody>
      </p:sp>
      <p:sp>
        <p:nvSpPr>
          <p:cNvPr id="8" name="Text 5"/>
          <p:cNvSpPr/>
          <p:nvPr/>
        </p:nvSpPr>
        <p:spPr>
          <a:xfrm>
            <a:off x="7373839" y="1844918"/>
            <a:ext cx="3961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功能說明</a:t>
            </a:r>
            <a:endParaRPr lang="en-US" sz="1458" dirty="0"/>
          </a:p>
        </p:txBody>
      </p:sp>
      <p:sp>
        <p:nvSpPr>
          <p:cNvPr id="9" name="Shape 6"/>
          <p:cNvSpPr/>
          <p:nvPr/>
        </p:nvSpPr>
        <p:spPr>
          <a:xfrm>
            <a:off x="667842" y="2267093"/>
            <a:ext cx="10856318" cy="54193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856953" y="2386850"/>
            <a:ext cx="233283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GET</a:t>
            </a:r>
            <a:endParaRPr lang="en-US" sz="1458" dirty="0"/>
          </a:p>
        </p:txBody>
      </p:sp>
      <p:sp>
        <p:nvSpPr>
          <p:cNvPr id="11" name="Text 8"/>
          <p:cNvSpPr/>
          <p:nvPr/>
        </p:nvSpPr>
        <p:spPr>
          <a:xfrm>
            <a:off x="3574157" y="2386850"/>
            <a:ext cx="3415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/v1/PeoplePing</a:t>
            </a:r>
            <a:endParaRPr lang="en-US" sz="1458" dirty="0"/>
          </a:p>
        </p:txBody>
      </p:sp>
      <p:sp>
        <p:nvSpPr>
          <p:cNvPr id="12" name="Text 9"/>
          <p:cNvSpPr/>
          <p:nvPr/>
        </p:nvSpPr>
        <p:spPr>
          <a:xfrm>
            <a:off x="7373839" y="2386850"/>
            <a:ext cx="3961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查詢出勤記錄與歷史資料</a:t>
            </a:r>
            <a:endParaRPr lang="en-US" sz="1458" dirty="0"/>
          </a:p>
        </p:txBody>
      </p:sp>
      <p:sp>
        <p:nvSpPr>
          <p:cNvPr id="13" name="Shape 10"/>
          <p:cNvSpPr/>
          <p:nvPr/>
        </p:nvSpPr>
        <p:spPr>
          <a:xfrm>
            <a:off x="667842" y="2796325"/>
            <a:ext cx="10856318" cy="5419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856953" y="2928783"/>
            <a:ext cx="233283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POST</a:t>
            </a:r>
            <a:endParaRPr lang="en-US" sz="1458" dirty="0"/>
          </a:p>
        </p:txBody>
      </p:sp>
      <p:sp>
        <p:nvSpPr>
          <p:cNvPr id="15" name="Text 12"/>
          <p:cNvSpPr/>
          <p:nvPr/>
        </p:nvSpPr>
        <p:spPr>
          <a:xfrm>
            <a:off x="3574157" y="2928783"/>
            <a:ext cx="3415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/v1/PeoplePing</a:t>
            </a:r>
            <a:endParaRPr lang="en-US" sz="1458" dirty="0"/>
          </a:p>
        </p:txBody>
      </p:sp>
      <p:sp>
        <p:nvSpPr>
          <p:cNvPr id="16" name="Text 13"/>
          <p:cNvSpPr/>
          <p:nvPr/>
        </p:nvSpPr>
        <p:spPr>
          <a:xfrm>
            <a:off x="7373839" y="2928783"/>
            <a:ext cx="3961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新增出勤記錄與打卡資訊</a:t>
            </a:r>
            <a:endParaRPr lang="en-US" sz="1458" dirty="0"/>
          </a:p>
        </p:txBody>
      </p:sp>
      <p:sp>
        <p:nvSpPr>
          <p:cNvPr id="17" name="Shape 14"/>
          <p:cNvSpPr/>
          <p:nvPr/>
        </p:nvSpPr>
        <p:spPr>
          <a:xfrm>
            <a:off x="667842" y="3350958"/>
            <a:ext cx="10856318" cy="54193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856953" y="3470716"/>
            <a:ext cx="233283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DELETE</a:t>
            </a:r>
            <a:endParaRPr lang="en-US" sz="1458" dirty="0"/>
          </a:p>
        </p:txBody>
      </p:sp>
      <p:sp>
        <p:nvSpPr>
          <p:cNvPr id="19" name="Text 16"/>
          <p:cNvSpPr/>
          <p:nvPr/>
        </p:nvSpPr>
        <p:spPr>
          <a:xfrm>
            <a:off x="3574157" y="3470716"/>
            <a:ext cx="3415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/v1/PeoplePing</a:t>
            </a:r>
            <a:endParaRPr lang="en-US" sz="1458" dirty="0"/>
          </a:p>
        </p:txBody>
      </p:sp>
      <p:sp>
        <p:nvSpPr>
          <p:cNvPr id="20" name="Text 17"/>
          <p:cNvSpPr/>
          <p:nvPr/>
        </p:nvSpPr>
        <p:spPr>
          <a:xfrm>
            <a:off x="7373839" y="3470716"/>
            <a:ext cx="3961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刪除錯誤或重複的出勤記錄</a:t>
            </a:r>
            <a:endParaRPr lang="en-US" sz="1458" dirty="0"/>
          </a:p>
        </p:txBody>
      </p:sp>
      <p:sp>
        <p:nvSpPr>
          <p:cNvPr id="21" name="Shape 18"/>
          <p:cNvSpPr/>
          <p:nvPr/>
        </p:nvSpPr>
        <p:spPr>
          <a:xfrm>
            <a:off x="667842" y="3892892"/>
            <a:ext cx="10856318" cy="5419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856953" y="4012649"/>
            <a:ext cx="233283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GET</a:t>
            </a:r>
            <a:endParaRPr lang="en-US" sz="1458" dirty="0"/>
          </a:p>
        </p:txBody>
      </p:sp>
      <p:sp>
        <p:nvSpPr>
          <p:cNvPr id="23" name="Text 20"/>
          <p:cNvSpPr/>
          <p:nvPr/>
        </p:nvSpPr>
        <p:spPr>
          <a:xfrm>
            <a:off x="3574157" y="4012649"/>
            <a:ext cx="3415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/v1/attendance-stats</a:t>
            </a:r>
            <a:endParaRPr lang="en-US" sz="1458" dirty="0"/>
          </a:p>
        </p:txBody>
      </p:sp>
      <p:sp>
        <p:nvSpPr>
          <p:cNvPr id="24" name="Text 21"/>
          <p:cNvSpPr/>
          <p:nvPr/>
        </p:nvSpPr>
        <p:spPr>
          <a:xfrm>
            <a:off x="7373839" y="4012649"/>
            <a:ext cx="3961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獲取 KPI 圖表與統計數據</a:t>
            </a:r>
            <a:endParaRPr lang="en-US" sz="1458" dirty="0"/>
          </a:p>
        </p:txBody>
      </p:sp>
      <p:sp>
        <p:nvSpPr>
          <p:cNvPr id="25" name="Shape 22"/>
          <p:cNvSpPr/>
          <p:nvPr/>
        </p:nvSpPr>
        <p:spPr>
          <a:xfrm>
            <a:off x="667842" y="4434824"/>
            <a:ext cx="10856318" cy="54193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856953" y="4554582"/>
            <a:ext cx="233283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GET</a:t>
            </a:r>
            <a:endParaRPr lang="en-US" sz="1458" dirty="0"/>
          </a:p>
        </p:txBody>
      </p:sp>
      <p:sp>
        <p:nvSpPr>
          <p:cNvPr id="27" name="Text 24"/>
          <p:cNvSpPr/>
          <p:nvPr/>
        </p:nvSpPr>
        <p:spPr>
          <a:xfrm>
            <a:off x="3574157" y="4554582"/>
            <a:ext cx="3415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/v1/leave-records</a:t>
            </a:r>
            <a:endParaRPr lang="en-US" sz="1458" dirty="0"/>
          </a:p>
        </p:txBody>
      </p:sp>
      <p:sp>
        <p:nvSpPr>
          <p:cNvPr id="28" name="Text 25"/>
          <p:cNvSpPr/>
          <p:nvPr/>
        </p:nvSpPr>
        <p:spPr>
          <a:xfrm>
            <a:off x="7373839" y="4554582"/>
            <a:ext cx="3961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查詢請假記錄與審核狀態</a:t>
            </a:r>
            <a:endParaRPr lang="en-US" sz="1458" dirty="0"/>
          </a:p>
        </p:txBody>
      </p:sp>
      <p:sp>
        <p:nvSpPr>
          <p:cNvPr id="29" name="Shape 26"/>
          <p:cNvSpPr/>
          <p:nvPr/>
        </p:nvSpPr>
        <p:spPr>
          <a:xfrm>
            <a:off x="667842" y="4976757"/>
            <a:ext cx="10856318" cy="5419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856953" y="5096514"/>
            <a:ext cx="233283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GET</a:t>
            </a:r>
            <a:endParaRPr lang="en-US" sz="1458" dirty="0"/>
          </a:p>
        </p:txBody>
      </p:sp>
      <p:sp>
        <p:nvSpPr>
          <p:cNvPr id="31" name="Text 28"/>
          <p:cNvSpPr/>
          <p:nvPr/>
        </p:nvSpPr>
        <p:spPr>
          <a:xfrm>
            <a:off x="3574157" y="5096514"/>
            <a:ext cx="3415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/v1/current-attendance</a:t>
            </a:r>
            <a:endParaRPr lang="en-US" sz="1458" dirty="0"/>
          </a:p>
        </p:txBody>
      </p:sp>
      <p:sp>
        <p:nvSpPr>
          <p:cNvPr id="32" name="Text 29"/>
          <p:cNvSpPr/>
          <p:nvPr/>
        </p:nvSpPr>
        <p:spPr>
          <a:xfrm>
            <a:off x="7373839" y="5096514"/>
            <a:ext cx="39613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即時出勤狀況與在位人數</a:t>
            </a:r>
            <a:endParaRPr lang="en-US" sz="1458" dirty="0"/>
          </a:p>
        </p:txBody>
      </p:sp>
    </p:spTree>
    <p:extLst>
      <p:ext uri="{BB962C8B-B14F-4D97-AF65-F5344CB8AC3E}">
        <p14:creationId xmlns:p14="http://schemas.microsoft.com/office/powerpoint/2010/main" val="1566323684"/>
      </p:ext>
    </p:extLst>
  </p:cSld>
  <p:clrMapOvr>
    <a:masterClrMapping/>
  </p:clrMapOvr>
</p:sld>
</file>

<file path=ppt/theme/theme1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17776</TotalTime>
  <Words>332</Words>
  <Application>Microsoft Office PowerPoint</Application>
  <PresentationFormat>寬螢幕</PresentationFormat>
  <Paragraphs>108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21" baseType="lpstr">
      <vt:lpstr>Baskervville</vt:lpstr>
      <vt:lpstr>Corben</vt:lpstr>
      <vt:lpstr>Nobile</vt:lpstr>
      <vt:lpstr>Poppins</vt:lpstr>
      <vt:lpstr>Microsoft JhengHei</vt:lpstr>
      <vt:lpstr>Microsoft JhengHei</vt:lpstr>
      <vt:lpstr>新細明體</vt:lpstr>
      <vt:lpstr>Arial</vt:lpstr>
      <vt:lpstr>Calibri</vt:lpstr>
      <vt:lpstr>Wingdings</vt:lpstr>
      <vt:lpstr>自訂設計</vt:lpstr>
      <vt:lpstr>團體比賽 | 第oo組 AI Koshien  題目：人咧PeoplePing_智能出勤系統</vt:lpstr>
      <vt:lpstr>簡報目錄</vt:lpstr>
      <vt:lpstr>AI使用連結</vt:lpstr>
      <vt:lpstr>架構設計與使用流程</vt:lpstr>
      <vt:lpstr>架構設計與使用流程</vt:lpstr>
      <vt:lpstr>應用場景與痛點說明</vt:lpstr>
      <vt:lpstr>解決策略與邏輯流程</vt:lpstr>
      <vt:lpstr>成效評估與效益呈現</vt:lpstr>
      <vt:lpstr>後續優化與應用擴展規劃</vt:lpstr>
      <vt:lpstr>API清單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Profile</dc:title>
  <dc:creator>cindy013</dc:creator>
  <cp:lastModifiedBy>pettywu 吳佩庭</cp:lastModifiedBy>
  <cp:revision>1068</cp:revision>
  <cp:lastPrinted>2021-10-07T05:15:11Z</cp:lastPrinted>
  <dcterms:created xsi:type="dcterms:W3CDTF">2018-01-19T10:00:27Z</dcterms:created>
  <dcterms:modified xsi:type="dcterms:W3CDTF">2025-09-22T00:56:22Z</dcterms:modified>
</cp:coreProperties>
</file>